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6" r:id="rId2"/>
    <p:sldId id="353" r:id="rId3"/>
    <p:sldId id="355" r:id="rId4"/>
    <p:sldId id="261" r:id="rId5"/>
    <p:sldId id="262" r:id="rId6"/>
    <p:sldId id="263" r:id="rId7"/>
    <p:sldId id="264" r:id="rId8"/>
    <p:sldId id="354" r:id="rId9"/>
    <p:sldId id="260" r:id="rId10"/>
    <p:sldId id="258" r:id="rId11"/>
    <p:sldId id="351" r:id="rId12"/>
    <p:sldId id="352" r:id="rId13"/>
    <p:sldId id="266" r:id="rId14"/>
    <p:sldId id="275" r:id="rId15"/>
    <p:sldId id="357" r:id="rId16"/>
    <p:sldId id="276" r:id="rId17"/>
    <p:sldId id="277" r:id="rId18"/>
    <p:sldId id="279" r:id="rId19"/>
    <p:sldId id="358" r:id="rId20"/>
    <p:sldId id="283" r:id="rId21"/>
    <p:sldId id="284" r:id="rId22"/>
    <p:sldId id="286" r:id="rId23"/>
    <p:sldId id="359" r:id="rId24"/>
    <p:sldId id="289" r:id="rId25"/>
    <p:sldId id="290" r:id="rId26"/>
    <p:sldId id="291" r:id="rId27"/>
    <p:sldId id="292" r:id="rId28"/>
    <p:sldId id="293" r:id="rId29"/>
    <p:sldId id="294" r:id="rId30"/>
    <p:sldId id="360" r:id="rId31"/>
    <p:sldId id="295" r:id="rId32"/>
    <p:sldId id="296" r:id="rId33"/>
    <p:sldId id="361" r:id="rId34"/>
    <p:sldId id="298" r:id="rId35"/>
    <p:sldId id="362" r:id="rId36"/>
    <p:sldId id="302" r:id="rId37"/>
    <p:sldId id="303" r:id="rId38"/>
    <p:sldId id="304" r:id="rId39"/>
    <p:sldId id="305" r:id="rId40"/>
    <p:sldId id="306" r:id="rId41"/>
    <p:sldId id="309" r:id="rId42"/>
    <p:sldId id="310" r:id="rId43"/>
    <p:sldId id="363" r:id="rId44"/>
    <p:sldId id="315" r:id="rId45"/>
    <p:sldId id="316" r:id="rId46"/>
    <p:sldId id="364" r:id="rId47"/>
    <p:sldId id="319" r:id="rId48"/>
    <p:sldId id="365" r:id="rId49"/>
    <p:sldId id="322" r:id="rId50"/>
    <p:sldId id="323" r:id="rId51"/>
    <p:sldId id="324" r:id="rId52"/>
    <p:sldId id="325" r:id="rId53"/>
    <p:sldId id="326" r:id="rId54"/>
    <p:sldId id="366" r:id="rId55"/>
    <p:sldId id="331" r:id="rId56"/>
    <p:sldId id="367" r:id="rId57"/>
    <p:sldId id="333" r:id="rId58"/>
    <p:sldId id="368" r:id="rId59"/>
    <p:sldId id="336" r:id="rId60"/>
    <p:sldId id="369" r:id="rId61"/>
    <p:sldId id="370" r:id="rId62"/>
    <p:sldId id="340" r:id="rId63"/>
    <p:sldId id="342" r:id="rId64"/>
    <p:sldId id="372" r:id="rId65"/>
    <p:sldId id="371" r:id="rId66"/>
    <p:sldId id="345" r:id="rId67"/>
    <p:sldId id="350" r:id="rId6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DA0A1-46F8-48A9-BD93-9AE5B0B27262}" type="doc">
      <dgm:prSet loTypeId="urn:microsoft.com/office/officeart/2005/8/layout/arrow2" loCatId="process" qsTypeId="urn:microsoft.com/office/officeart/2005/8/quickstyle/simple1" qsCatId="simple" csTypeId="urn:microsoft.com/office/officeart/2005/8/colors/accent4_5" csCatId="accent4" phldr="1"/>
      <dgm:spPr>
        <a:scene3d>
          <a:camera prst="perspectiveContrastingLeftFacing"/>
          <a:lightRig rig="threePt" dir="t"/>
        </a:scene3d>
      </dgm:spPr>
    </dgm:pt>
    <dgm:pt modelId="{E43F0E6B-D0E8-4CD5-9B73-1F954910A66C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2400" b="1" dirty="0" smtClean="0">
              <a:solidFill>
                <a:srgbClr val="3366CC"/>
              </a:solidFill>
            </a:rPr>
            <a:t>Novice</a:t>
          </a:r>
          <a:endParaRPr lang="en-US" sz="2400" b="1" dirty="0">
            <a:solidFill>
              <a:srgbClr val="3366CC"/>
            </a:solidFill>
          </a:endParaRPr>
        </a:p>
      </dgm:t>
    </dgm:pt>
    <dgm:pt modelId="{0D4806D0-E270-4382-BBF4-57B47C24FCED}" type="sibTrans" cxnId="{8680724F-0C07-4964-82F2-9805264846DD}">
      <dgm:prSet/>
      <dgm:spPr/>
      <dgm:t>
        <a:bodyPr/>
        <a:lstStyle/>
        <a:p>
          <a:endParaRPr lang="en-US"/>
        </a:p>
      </dgm:t>
    </dgm:pt>
    <dgm:pt modelId="{638FD480-9B1A-4C0A-83CF-E4C039BCAC31}" type="parTrans" cxnId="{8680724F-0C07-4964-82F2-9805264846DD}">
      <dgm:prSet/>
      <dgm:spPr/>
      <dgm:t>
        <a:bodyPr/>
        <a:lstStyle/>
        <a:p>
          <a:endParaRPr lang="en-US"/>
        </a:p>
      </dgm:t>
    </dgm:pt>
    <dgm:pt modelId="{24C968CA-B222-4EBF-B933-9735A8C3EC2F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Intermediate</a:t>
          </a:r>
          <a:endParaRPr lang="en-US" sz="1600" b="1" dirty="0">
            <a:solidFill>
              <a:srgbClr val="00B050"/>
            </a:solidFill>
          </a:endParaRPr>
        </a:p>
      </dgm:t>
    </dgm:pt>
    <dgm:pt modelId="{3E9BCE0B-B680-48DC-922B-80318E56239C}" type="sibTrans" cxnId="{FED211AC-6166-4E41-BFDF-218024AE1940}">
      <dgm:prSet/>
      <dgm:spPr/>
      <dgm:t>
        <a:bodyPr/>
        <a:lstStyle/>
        <a:p>
          <a:endParaRPr lang="en-US"/>
        </a:p>
      </dgm:t>
    </dgm:pt>
    <dgm:pt modelId="{DB984547-A5EE-4B48-932B-8F8294A4F43A}" type="parTrans" cxnId="{FED211AC-6166-4E41-BFDF-218024AE1940}">
      <dgm:prSet/>
      <dgm:spPr/>
      <dgm:t>
        <a:bodyPr/>
        <a:lstStyle/>
        <a:p>
          <a:endParaRPr lang="en-US"/>
        </a:p>
      </dgm:t>
    </dgm:pt>
    <dgm:pt modelId="{794B6D07-E983-478E-AC4C-A89AB579115D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800" b="1" dirty="0" smtClean="0">
              <a:solidFill>
                <a:srgbClr val="FF6600"/>
              </a:solidFill>
            </a:rPr>
            <a:t>Advanced</a:t>
          </a:r>
          <a:r>
            <a:rPr lang="en-US" sz="1800" dirty="0" smtClean="0">
              <a:solidFill>
                <a:srgbClr val="FF6600"/>
              </a:solidFill>
            </a:rPr>
            <a:t> </a:t>
          </a:r>
          <a:endParaRPr lang="en-US" sz="1800" dirty="0">
            <a:solidFill>
              <a:srgbClr val="FF6600"/>
            </a:solidFill>
          </a:endParaRPr>
        </a:p>
      </dgm:t>
    </dgm:pt>
    <dgm:pt modelId="{B42762AB-FEF4-4798-A181-3A8D427B6281}" type="sibTrans" cxnId="{9ABB70CF-49BF-4529-BC1A-66DE348BD72F}">
      <dgm:prSet/>
      <dgm:spPr/>
      <dgm:t>
        <a:bodyPr/>
        <a:lstStyle/>
        <a:p>
          <a:endParaRPr lang="en-US"/>
        </a:p>
      </dgm:t>
    </dgm:pt>
    <dgm:pt modelId="{5BDC8A6A-11F6-4C00-B958-18F79C13C122}" type="parTrans" cxnId="{9ABB70CF-49BF-4529-BC1A-66DE348BD72F}">
      <dgm:prSet/>
      <dgm:spPr/>
      <dgm:t>
        <a:bodyPr/>
        <a:lstStyle/>
        <a:p>
          <a:endParaRPr lang="en-US"/>
        </a:p>
      </dgm:t>
    </dgm:pt>
    <dgm:pt modelId="{FCB73F0C-01FB-4FE5-A856-0DAC01C3F457}" type="pres">
      <dgm:prSet presAssocID="{817DA0A1-46F8-48A9-BD93-9AE5B0B27262}" presName="arrowDiagram" presStyleCnt="0">
        <dgm:presLayoutVars>
          <dgm:chMax val="5"/>
          <dgm:dir/>
          <dgm:resizeHandles val="exact"/>
        </dgm:presLayoutVars>
      </dgm:prSet>
      <dgm:spPr/>
    </dgm:pt>
    <dgm:pt modelId="{BE1E6400-35B0-433C-96B3-4E97E02E1B0E}" type="pres">
      <dgm:prSet presAssocID="{817DA0A1-46F8-48A9-BD93-9AE5B0B27262}" presName="arrow" presStyleLbl="bgShp" presStyleIdx="0" presStyleCnt="1"/>
      <dgm:spPr>
        <a:solidFill>
          <a:schemeClr val="accent1">
            <a:lumMod val="60000"/>
            <a:lumOff val="40000"/>
          </a:schemeClr>
        </a:solidFill>
        <a:effectLst>
          <a:softEdge rad="317500"/>
        </a:effectLst>
        <a:sp3d>
          <a:bevelT w="114300" prst="hardEdge"/>
        </a:sp3d>
      </dgm:spPr>
    </dgm:pt>
    <dgm:pt modelId="{FE0617CD-DC6E-418A-9069-05F042BA0098}" type="pres">
      <dgm:prSet presAssocID="{817DA0A1-46F8-48A9-BD93-9AE5B0B27262}" presName="arrowDiagram3" presStyleCnt="0"/>
      <dgm:spPr>
        <a:sp3d>
          <a:bevelT w="114300" prst="hardEdge"/>
        </a:sp3d>
      </dgm:spPr>
    </dgm:pt>
    <dgm:pt modelId="{6029878D-0330-4ABB-904B-5806529D3D0A}" type="pres">
      <dgm:prSet presAssocID="{E43F0E6B-D0E8-4CD5-9B73-1F954910A66C}" presName="bullet3a" presStyleLbl="node1" presStyleIdx="0" presStyleCnt="3"/>
      <dgm:spPr>
        <a:sp3d>
          <a:bevelT w="114300" prst="hardEdge"/>
        </a:sp3d>
      </dgm:spPr>
    </dgm:pt>
    <dgm:pt modelId="{9290240E-6A51-4239-A637-9165A1F9AF10}" type="pres">
      <dgm:prSet presAssocID="{E43F0E6B-D0E8-4CD5-9B73-1F954910A66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5713-9720-4D63-8479-99DA70E4DCB7}" type="pres">
      <dgm:prSet presAssocID="{24C968CA-B222-4EBF-B933-9735A8C3EC2F}" presName="bullet3b" presStyleLbl="node1" presStyleIdx="1" presStyleCnt="3"/>
      <dgm:spPr>
        <a:sp3d>
          <a:bevelT w="114300" prst="hardEdge"/>
        </a:sp3d>
      </dgm:spPr>
    </dgm:pt>
    <dgm:pt modelId="{ECDEAF87-A72E-4833-832C-795D53B80F0E}" type="pres">
      <dgm:prSet presAssocID="{24C968CA-B222-4EBF-B933-9735A8C3EC2F}" presName="textBox3b" presStyleLbl="revTx" presStyleIdx="1" presStyleCnt="3" custLinFactNeighborX="2778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FE17-3703-40A7-AE2E-FEA6C2EF7546}" type="pres">
      <dgm:prSet presAssocID="{794B6D07-E983-478E-AC4C-A89AB579115D}" presName="bullet3c" presStyleLbl="node1" presStyleIdx="2" presStyleCnt="3"/>
      <dgm:spPr>
        <a:sp3d>
          <a:bevelT w="114300" prst="hardEdge"/>
        </a:sp3d>
      </dgm:spPr>
    </dgm:pt>
    <dgm:pt modelId="{8409A8CE-5CBE-434A-80B9-D9AC5ABD81CA}" type="pres">
      <dgm:prSet presAssocID="{794B6D07-E983-478E-AC4C-A89AB579115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D211AC-6166-4E41-BFDF-218024AE1940}" srcId="{817DA0A1-46F8-48A9-BD93-9AE5B0B27262}" destId="{24C968CA-B222-4EBF-B933-9735A8C3EC2F}" srcOrd="1" destOrd="0" parTransId="{DB984547-A5EE-4B48-932B-8F8294A4F43A}" sibTransId="{3E9BCE0B-B680-48DC-922B-80318E56239C}"/>
    <dgm:cxn modelId="{9ABB70CF-49BF-4529-BC1A-66DE348BD72F}" srcId="{817DA0A1-46F8-48A9-BD93-9AE5B0B27262}" destId="{794B6D07-E983-478E-AC4C-A89AB579115D}" srcOrd="2" destOrd="0" parTransId="{5BDC8A6A-11F6-4C00-B958-18F79C13C122}" sibTransId="{B42762AB-FEF4-4798-A181-3A8D427B6281}"/>
    <dgm:cxn modelId="{CE432382-ACB6-4544-A084-83B286F88BB3}" type="presOf" srcId="{E43F0E6B-D0E8-4CD5-9B73-1F954910A66C}" destId="{9290240E-6A51-4239-A637-9165A1F9AF10}" srcOrd="0" destOrd="0" presId="urn:microsoft.com/office/officeart/2005/8/layout/arrow2"/>
    <dgm:cxn modelId="{259B8CC3-CACE-4EBB-9595-6F0CD50DEC2F}" type="presOf" srcId="{24C968CA-B222-4EBF-B933-9735A8C3EC2F}" destId="{ECDEAF87-A72E-4833-832C-795D53B80F0E}" srcOrd="0" destOrd="0" presId="urn:microsoft.com/office/officeart/2005/8/layout/arrow2"/>
    <dgm:cxn modelId="{F2B2B154-CE66-4E17-9CA8-D7041FFF459F}" type="presOf" srcId="{817DA0A1-46F8-48A9-BD93-9AE5B0B27262}" destId="{FCB73F0C-01FB-4FE5-A856-0DAC01C3F457}" srcOrd="0" destOrd="0" presId="urn:microsoft.com/office/officeart/2005/8/layout/arrow2"/>
    <dgm:cxn modelId="{90B1AB62-252A-44D6-95DE-CE2AA61FF3E6}" type="presOf" srcId="{794B6D07-E983-478E-AC4C-A89AB579115D}" destId="{8409A8CE-5CBE-434A-80B9-D9AC5ABD81CA}" srcOrd="0" destOrd="0" presId="urn:microsoft.com/office/officeart/2005/8/layout/arrow2"/>
    <dgm:cxn modelId="{8680724F-0C07-4964-82F2-9805264846DD}" srcId="{817DA0A1-46F8-48A9-BD93-9AE5B0B27262}" destId="{E43F0E6B-D0E8-4CD5-9B73-1F954910A66C}" srcOrd="0" destOrd="0" parTransId="{638FD480-9B1A-4C0A-83CF-E4C039BCAC31}" sibTransId="{0D4806D0-E270-4382-BBF4-57B47C24FCED}"/>
    <dgm:cxn modelId="{A2C616FB-4FD6-4A45-A2DF-4F8CDC9CC2FF}" type="presParOf" srcId="{FCB73F0C-01FB-4FE5-A856-0DAC01C3F457}" destId="{BE1E6400-35B0-433C-96B3-4E97E02E1B0E}" srcOrd="0" destOrd="0" presId="urn:microsoft.com/office/officeart/2005/8/layout/arrow2"/>
    <dgm:cxn modelId="{8A159028-3C53-43BE-A635-9A238C9509CB}" type="presParOf" srcId="{FCB73F0C-01FB-4FE5-A856-0DAC01C3F457}" destId="{FE0617CD-DC6E-418A-9069-05F042BA0098}" srcOrd="1" destOrd="0" presId="urn:microsoft.com/office/officeart/2005/8/layout/arrow2"/>
    <dgm:cxn modelId="{E0D5BBF8-6AA8-4E24-8F1C-FA281115BD09}" type="presParOf" srcId="{FE0617CD-DC6E-418A-9069-05F042BA0098}" destId="{6029878D-0330-4ABB-904B-5806529D3D0A}" srcOrd="0" destOrd="0" presId="urn:microsoft.com/office/officeart/2005/8/layout/arrow2"/>
    <dgm:cxn modelId="{C08B8126-82FF-4D67-BD1C-F908F894A22D}" type="presParOf" srcId="{FE0617CD-DC6E-418A-9069-05F042BA0098}" destId="{9290240E-6A51-4239-A637-9165A1F9AF10}" srcOrd="1" destOrd="0" presId="urn:microsoft.com/office/officeart/2005/8/layout/arrow2"/>
    <dgm:cxn modelId="{F1A4129A-7055-4A94-A899-05045FCF22D2}" type="presParOf" srcId="{FE0617CD-DC6E-418A-9069-05F042BA0098}" destId="{672B5713-9720-4D63-8479-99DA70E4DCB7}" srcOrd="2" destOrd="0" presId="urn:microsoft.com/office/officeart/2005/8/layout/arrow2"/>
    <dgm:cxn modelId="{5A4430C8-AC79-4C72-BF0A-AC30D8361B38}" type="presParOf" srcId="{FE0617CD-DC6E-418A-9069-05F042BA0098}" destId="{ECDEAF87-A72E-4833-832C-795D53B80F0E}" srcOrd="3" destOrd="0" presId="urn:microsoft.com/office/officeart/2005/8/layout/arrow2"/>
    <dgm:cxn modelId="{8B29341B-95F1-4FA4-930C-32191DDD7ADF}" type="presParOf" srcId="{FE0617CD-DC6E-418A-9069-05F042BA0098}" destId="{ED9BFE17-3703-40A7-AE2E-FEA6C2EF7546}" srcOrd="4" destOrd="0" presId="urn:microsoft.com/office/officeart/2005/8/layout/arrow2"/>
    <dgm:cxn modelId="{DC4E9970-42FB-497B-AA72-CA1A63628D15}" type="presParOf" srcId="{FE0617CD-DC6E-418A-9069-05F042BA0098}" destId="{8409A8CE-5CBE-434A-80B9-D9AC5ABD81CA}" srcOrd="5" destOrd="0" presId="urn:microsoft.com/office/officeart/2005/8/layout/arrow2"/>
  </dgm:cxnLst>
  <dgm:bg>
    <a:noFill/>
    <a:effectLst>
      <a:glow rad="139700">
        <a:schemeClr val="accent6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7DA0A1-46F8-48A9-BD93-9AE5B0B27262}" type="doc">
      <dgm:prSet loTypeId="urn:microsoft.com/office/officeart/2005/8/layout/arrow2" loCatId="process" qsTypeId="urn:microsoft.com/office/officeart/2005/8/quickstyle/simple1" qsCatId="simple" csTypeId="urn:microsoft.com/office/officeart/2005/8/colors/accent4_5" csCatId="accent4" phldr="1"/>
      <dgm:spPr>
        <a:scene3d>
          <a:camera prst="perspectiveContrastingLeftFacing"/>
          <a:lightRig rig="threePt" dir="t"/>
        </a:scene3d>
      </dgm:spPr>
    </dgm:pt>
    <dgm:pt modelId="{E43F0E6B-D0E8-4CD5-9B73-1F954910A66C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2400" b="1" dirty="0" smtClean="0">
              <a:solidFill>
                <a:srgbClr val="3366CC"/>
              </a:solidFill>
            </a:rPr>
            <a:t>Novice</a:t>
          </a:r>
          <a:endParaRPr lang="en-US" sz="2400" b="1" dirty="0">
            <a:solidFill>
              <a:srgbClr val="3366CC"/>
            </a:solidFill>
          </a:endParaRPr>
        </a:p>
      </dgm:t>
    </dgm:pt>
    <dgm:pt modelId="{0D4806D0-E270-4382-BBF4-57B47C24FCED}" type="sibTrans" cxnId="{8680724F-0C07-4964-82F2-9805264846DD}">
      <dgm:prSet/>
      <dgm:spPr/>
      <dgm:t>
        <a:bodyPr/>
        <a:lstStyle/>
        <a:p>
          <a:endParaRPr lang="en-US"/>
        </a:p>
      </dgm:t>
    </dgm:pt>
    <dgm:pt modelId="{638FD480-9B1A-4C0A-83CF-E4C039BCAC31}" type="parTrans" cxnId="{8680724F-0C07-4964-82F2-9805264846DD}">
      <dgm:prSet/>
      <dgm:spPr/>
      <dgm:t>
        <a:bodyPr/>
        <a:lstStyle/>
        <a:p>
          <a:endParaRPr lang="en-US"/>
        </a:p>
      </dgm:t>
    </dgm:pt>
    <dgm:pt modelId="{24C968CA-B222-4EBF-B933-9735A8C3EC2F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600" b="1" dirty="0" smtClean="0">
              <a:solidFill>
                <a:srgbClr val="00B050"/>
              </a:solidFill>
            </a:rPr>
            <a:t>Intermediate</a:t>
          </a:r>
          <a:endParaRPr lang="en-US" sz="1600" b="1" dirty="0">
            <a:solidFill>
              <a:srgbClr val="00B050"/>
            </a:solidFill>
          </a:endParaRPr>
        </a:p>
      </dgm:t>
    </dgm:pt>
    <dgm:pt modelId="{3E9BCE0B-B680-48DC-922B-80318E56239C}" type="sibTrans" cxnId="{FED211AC-6166-4E41-BFDF-218024AE1940}">
      <dgm:prSet/>
      <dgm:spPr/>
      <dgm:t>
        <a:bodyPr/>
        <a:lstStyle/>
        <a:p>
          <a:endParaRPr lang="en-US"/>
        </a:p>
      </dgm:t>
    </dgm:pt>
    <dgm:pt modelId="{DB984547-A5EE-4B48-932B-8F8294A4F43A}" type="parTrans" cxnId="{FED211AC-6166-4E41-BFDF-218024AE1940}">
      <dgm:prSet/>
      <dgm:spPr/>
      <dgm:t>
        <a:bodyPr/>
        <a:lstStyle/>
        <a:p>
          <a:endParaRPr lang="en-US"/>
        </a:p>
      </dgm:t>
    </dgm:pt>
    <dgm:pt modelId="{794B6D07-E983-478E-AC4C-A89AB579115D}">
      <dgm:prSet phldrT="[Text]" custT="1"/>
      <dgm:spPr>
        <a:sp3d>
          <a:bevelT w="114300" prst="hardEdge"/>
        </a:sp3d>
      </dgm:spPr>
      <dgm:t>
        <a:bodyPr/>
        <a:lstStyle/>
        <a:p>
          <a:r>
            <a:rPr lang="en-US" sz="1800" b="1" dirty="0" smtClean="0">
              <a:solidFill>
                <a:srgbClr val="FF6600"/>
              </a:solidFill>
            </a:rPr>
            <a:t>Advanced</a:t>
          </a:r>
          <a:r>
            <a:rPr lang="en-US" sz="1800" dirty="0" smtClean="0">
              <a:solidFill>
                <a:srgbClr val="FF6600"/>
              </a:solidFill>
            </a:rPr>
            <a:t> </a:t>
          </a:r>
          <a:endParaRPr lang="en-US" sz="1800" dirty="0">
            <a:solidFill>
              <a:srgbClr val="FF6600"/>
            </a:solidFill>
          </a:endParaRPr>
        </a:p>
      </dgm:t>
    </dgm:pt>
    <dgm:pt modelId="{B42762AB-FEF4-4798-A181-3A8D427B6281}" type="sibTrans" cxnId="{9ABB70CF-49BF-4529-BC1A-66DE348BD72F}">
      <dgm:prSet/>
      <dgm:spPr/>
      <dgm:t>
        <a:bodyPr/>
        <a:lstStyle/>
        <a:p>
          <a:endParaRPr lang="en-US"/>
        </a:p>
      </dgm:t>
    </dgm:pt>
    <dgm:pt modelId="{5BDC8A6A-11F6-4C00-B958-18F79C13C122}" type="parTrans" cxnId="{9ABB70CF-49BF-4529-BC1A-66DE348BD72F}">
      <dgm:prSet/>
      <dgm:spPr/>
      <dgm:t>
        <a:bodyPr/>
        <a:lstStyle/>
        <a:p>
          <a:endParaRPr lang="en-US"/>
        </a:p>
      </dgm:t>
    </dgm:pt>
    <dgm:pt modelId="{FCB73F0C-01FB-4FE5-A856-0DAC01C3F457}" type="pres">
      <dgm:prSet presAssocID="{817DA0A1-46F8-48A9-BD93-9AE5B0B27262}" presName="arrowDiagram" presStyleCnt="0">
        <dgm:presLayoutVars>
          <dgm:chMax val="5"/>
          <dgm:dir/>
          <dgm:resizeHandles val="exact"/>
        </dgm:presLayoutVars>
      </dgm:prSet>
      <dgm:spPr/>
    </dgm:pt>
    <dgm:pt modelId="{BE1E6400-35B0-433C-96B3-4E97E02E1B0E}" type="pres">
      <dgm:prSet presAssocID="{817DA0A1-46F8-48A9-BD93-9AE5B0B27262}" presName="arrow" presStyleLbl="bgShp" presStyleIdx="0" presStyleCnt="1"/>
      <dgm:spPr>
        <a:solidFill>
          <a:schemeClr val="accent5">
            <a:lumMod val="60000"/>
            <a:lumOff val="40000"/>
          </a:schemeClr>
        </a:solidFill>
        <a:effectLst>
          <a:softEdge rad="317500"/>
        </a:effectLst>
        <a:sp3d>
          <a:bevelT w="114300" prst="hardEdge"/>
        </a:sp3d>
      </dgm:spPr>
    </dgm:pt>
    <dgm:pt modelId="{FE0617CD-DC6E-418A-9069-05F042BA0098}" type="pres">
      <dgm:prSet presAssocID="{817DA0A1-46F8-48A9-BD93-9AE5B0B27262}" presName="arrowDiagram3" presStyleCnt="0"/>
      <dgm:spPr>
        <a:sp3d>
          <a:bevelT w="114300" prst="hardEdge"/>
        </a:sp3d>
      </dgm:spPr>
    </dgm:pt>
    <dgm:pt modelId="{6029878D-0330-4ABB-904B-5806529D3D0A}" type="pres">
      <dgm:prSet presAssocID="{E43F0E6B-D0E8-4CD5-9B73-1F954910A66C}" presName="bullet3a" presStyleLbl="node1" presStyleIdx="0" presStyleCnt="3"/>
      <dgm:spPr>
        <a:sp3d>
          <a:bevelT w="114300" prst="hardEdge"/>
        </a:sp3d>
      </dgm:spPr>
    </dgm:pt>
    <dgm:pt modelId="{9290240E-6A51-4239-A637-9165A1F9AF10}" type="pres">
      <dgm:prSet presAssocID="{E43F0E6B-D0E8-4CD5-9B73-1F954910A66C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2B5713-9720-4D63-8479-99DA70E4DCB7}" type="pres">
      <dgm:prSet presAssocID="{24C968CA-B222-4EBF-B933-9735A8C3EC2F}" presName="bullet3b" presStyleLbl="node1" presStyleIdx="1" presStyleCnt="3"/>
      <dgm:spPr>
        <a:sp3d>
          <a:bevelT w="114300" prst="hardEdge"/>
        </a:sp3d>
      </dgm:spPr>
    </dgm:pt>
    <dgm:pt modelId="{ECDEAF87-A72E-4833-832C-795D53B80F0E}" type="pres">
      <dgm:prSet presAssocID="{24C968CA-B222-4EBF-B933-9735A8C3EC2F}" presName="textBox3b" presStyleLbl="revTx" presStyleIdx="1" presStyleCnt="3" custLinFactNeighborX="2778" custLinFactNeighborY="-17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9BFE17-3703-40A7-AE2E-FEA6C2EF7546}" type="pres">
      <dgm:prSet presAssocID="{794B6D07-E983-478E-AC4C-A89AB579115D}" presName="bullet3c" presStyleLbl="node1" presStyleIdx="2" presStyleCnt="3"/>
      <dgm:spPr>
        <a:sp3d>
          <a:bevelT w="114300" prst="hardEdge"/>
        </a:sp3d>
      </dgm:spPr>
    </dgm:pt>
    <dgm:pt modelId="{8409A8CE-5CBE-434A-80B9-D9AC5ABD81CA}" type="pres">
      <dgm:prSet presAssocID="{794B6D07-E983-478E-AC4C-A89AB579115D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714DA1-3E4A-475E-80DB-93C9679D173E}" type="presOf" srcId="{E43F0E6B-D0E8-4CD5-9B73-1F954910A66C}" destId="{9290240E-6A51-4239-A637-9165A1F9AF10}" srcOrd="0" destOrd="0" presId="urn:microsoft.com/office/officeart/2005/8/layout/arrow2"/>
    <dgm:cxn modelId="{FED211AC-6166-4E41-BFDF-218024AE1940}" srcId="{817DA0A1-46F8-48A9-BD93-9AE5B0B27262}" destId="{24C968CA-B222-4EBF-B933-9735A8C3EC2F}" srcOrd="1" destOrd="0" parTransId="{DB984547-A5EE-4B48-932B-8F8294A4F43A}" sibTransId="{3E9BCE0B-B680-48DC-922B-80318E56239C}"/>
    <dgm:cxn modelId="{62122FB4-FDE2-48BF-85EF-8B2CA79E5B06}" type="presOf" srcId="{794B6D07-E983-478E-AC4C-A89AB579115D}" destId="{8409A8CE-5CBE-434A-80B9-D9AC5ABD81CA}" srcOrd="0" destOrd="0" presId="urn:microsoft.com/office/officeart/2005/8/layout/arrow2"/>
    <dgm:cxn modelId="{9ABB70CF-49BF-4529-BC1A-66DE348BD72F}" srcId="{817DA0A1-46F8-48A9-BD93-9AE5B0B27262}" destId="{794B6D07-E983-478E-AC4C-A89AB579115D}" srcOrd="2" destOrd="0" parTransId="{5BDC8A6A-11F6-4C00-B958-18F79C13C122}" sibTransId="{B42762AB-FEF4-4798-A181-3A8D427B6281}"/>
    <dgm:cxn modelId="{F006D4D9-D495-4B46-A05F-988AAC638091}" type="presOf" srcId="{24C968CA-B222-4EBF-B933-9735A8C3EC2F}" destId="{ECDEAF87-A72E-4833-832C-795D53B80F0E}" srcOrd="0" destOrd="0" presId="urn:microsoft.com/office/officeart/2005/8/layout/arrow2"/>
    <dgm:cxn modelId="{BFC3E977-8F9E-414B-A804-0DF5C714379A}" type="presOf" srcId="{817DA0A1-46F8-48A9-BD93-9AE5B0B27262}" destId="{FCB73F0C-01FB-4FE5-A856-0DAC01C3F457}" srcOrd="0" destOrd="0" presId="urn:microsoft.com/office/officeart/2005/8/layout/arrow2"/>
    <dgm:cxn modelId="{8680724F-0C07-4964-82F2-9805264846DD}" srcId="{817DA0A1-46F8-48A9-BD93-9AE5B0B27262}" destId="{E43F0E6B-D0E8-4CD5-9B73-1F954910A66C}" srcOrd="0" destOrd="0" parTransId="{638FD480-9B1A-4C0A-83CF-E4C039BCAC31}" sibTransId="{0D4806D0-E270-4382-BBF4-57B47C24FCED}"/>
    <dgm:cxn modelId="{B6EEA466-D397-4DC6-9519-5246082F92CF}" type="presParOf" srcId="{FCB73F0C-01FB-4FE5-A856-0DAC01C3F457}" destId="{BE1E6400-35B0-433C-96B3-4E97E02E1B0E}" srcOrd="0" destOrd="0" presId="urn:microsoft.com/office/officeart/2005/8/layout/arrow2"/>
    <dgm:cxn modelId="{ABABDBBE-8F71-4E43-8216-FBB92B52D048}" type="presParOf" srcId="{FCB73F0C-01FB-4FE5-A856-0DAC01C3F457}" destId="{FE0617CD-DC6E-418A-9069-05F042BA0098}" srcOrd="1" destOrd="0" presId="urn:microsoft.com/office/officeart/2005/8/layout/arrow2"/>
    <dgm:cxn modelId="{A10E0F25-07EB-4C8D-B516-E2366CE03046}" type="presParOf" srcId="{FE0617CD-DC6E-418A-9069-05F042BA0098}" destId="{6029878D-0330-4ABB-904B-5806529D3D0A}" srcOrd="0" destOrd="0" presId="urn:microsoft.com/office/officeart/2005/8/layout/arrow2"/>
    <dgm:cxn modelId="{3208A8C7-B2D8-448B-95F6-6314B023B952}" type="presParOf" srcId="{FE0617CD-DC6E-418A-9069-05F042BA0098}" destId="{9290240E-6A51-4239-A637-9165A1F9AF10}" srcOrd="1" destOrd="0" presId="urn:microsoft.com/office/officeart/2005/8/layout/arrow2"/>
    <dgm:cxn modelId="{AE9A8277-F7AD-4AD9-8EB8-3BA9480F1E0D}" type="presParOf" srcId="{FE0617CD-DC6E-418A-9069-05F042BA0098}" destId="{672B5713-9720-4D63-8479-99DA70E4DCB7}" srcOrd="2" destOrd="0" presId="urn:microsoft.com/office/officeart/2005/8/layout/arrow2"/>
    <dgm:cxn modelId="{F5969880-8F1E-499F-8433-400DB95ABFAC}" type="presParOf" srcId="{FE0617CD-DC6E-418A-9069-05F042BA0098}" destId="{ECDEAF87-A72E-4833-832C-795D53B80F0E}" srcOrd="3" destOrd="0" presId="urn:microsoft.com/office/officeart/2005/8/layout/arrow2"/>
    <dgm:cxn modelId="{6D72B502-3F28-46BB-942C-E6D3803FB129}" type="presParOf" srcId="{FE0617CD-DC6E-418A-9069-05F042BA0098}" destId="{ED9BFE17-3703-40A7-AE2E-FEA6C2EF7546}" srcOrd="4" destOrd="0" presId="urn:microsoft.com/office/officeart/2005/8/layout/arrow2"/>
    <dgm:cxn modelId="{6F416635-7721-4701-A380-7BE153C1BE42}" type="presParOf" srcId="{FE0617CD-DC6E-418A-9069-05F042BA0098}" destId="{8409A8CE-5CBE-434A-80B9-D9AC5ABD81CA}" srcOrd="5" destOrd="0" presId="urn:microsoft.com/office/officeart/2005/8/layout/arrow2"/>
  </dgm:cxnLst>
  <dgm:bg>
    <a:noFill/>
    <a:effectLst>
      <a:glow rad="139700">
        <a:schemeClr val="accent6">
          <a:satMod val="175000"/>
          <a:alpha val="40000"/>
        </a:schemeClr>
      </a:glow>
    </a:effectLst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6400-35B0-433C-96B3-4E97E02E1B0E}">
      <dsp:nvSpPr>
        <dsp:cNvPr id="0" name=""/>
        <dsp:cNvSpPr/>
      </dsp:nvSpPr>
      <dsp:spPr>
        <a:xfrm>
          <a:off x="0" y="4762"/>
          <a:ext cx="5715000" cy="3571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softEdge rad="317500"/>
        </a:effectLst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878D-0330-4ABB-904B-5806529D3D0A}">
      <dsp:nvSpPr>
        <dsp:cNvPr id="0" name=""/>
        <dsp:cNvSpPr/>
      </dsp:nvSpPr>
      <dsp:spPr>
        <a:xfrm>
          <a:off x="725805" y="2470070"/>
          <a:ext cx="148590" cy="14859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240E-6A51-4239-A637-9165A1F9AF10}">
      <dsp:nvSpPr>
        <dsp:cNvPr id="0" name=""/>
        <dsp:cNvSpPr/>
      </dsp:nvSpPr>
      <dsp:spPr>
        <a:xfrm>
          <a:off x="800100" y="2544365"/>
          <a:ext cx="1331595" cy="1032271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66CC"/>
              </a:solidFill>
            </a:rPr>
            <a:t>Novice</a:t>
          </a:r>
          <a:endParaRPr lang="en-US" sz="2400" b="1" kern="1200" dirty="0">
            <a:solidFill>
              <a:srgbClr val="3366CC"/>
            </a:solidFill>
          </a:endParaRPr>
        </a:p>
      </dsp:txBody>
      <dsp:txXfrm>
        <a:off x="800100" y="2544365"/>
        <a:ext cx="1331595" cy="1032271"/>
      </dsp:txXfrm>
    </dsp:sp>
    <dsp:sp modelId="{672B5713-9720-4D63-8479-99DA70E4DCB7}">
      <dsp:nvSpPr>
        <dsp:cNvPr id="0" name=""/>
        <dsp:cNvSpPr/>
      </dsp:nvSpPr>
      <dsp:spPr>
        <a:xfrm>
          <a:off x="2037397" y="1499234"/>
          <a:ext cx="268605" cy="26860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EAF87-A72E-4833-832C-795D53B80F0E}">
      <dsp:nvSpPr>
        <dsp:cNvPr id="0" name=""/>
        <dsp:cNvSpPr/>
      </dsp:nvSpPr>
      <dsp:spPr>
        <a:xfrm>
          <a:off x="2209803" y="1600193"/>
          <a:ext cx="1371600" cy="1943100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</a:rPr>
            <a:t>Intermediate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2209803" y="1600193"/>
        <a:ext cx="1371600" cy="1943100"/>
      </dsp:txXfrm>
    </dsp:sp>
    <dsp:sp modelId="{ED9BFE17-3703-40A7-AE2E-FEA6C2EF7546}">
      <dsp:nvSpPr>
        <dsp:cNvPr id="0" name=""/>
        <dsp:cNvSpPr/>
      </dsp:nvSpPr>
      <dsp:spPr>
        <a:xfrm>
          <a:off x="3614737" y="908446"/>
          <a:ext cx="371475" cy="37147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A8CE-5CBE-434A-80B9-D9AC5ABD81CA}">
      <dsp:nvSpPr>
        <dsp:cNvPr id="0" name=""/>
        <dsp:cNvSpPr/>
      </dsp:nvSpPr>
      <dsp:spPr>
        <a:xfrm>
          <a:off x="3800475" y="1094184"/>
          <a:ext cx="1371600" cy="2482453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6600"/>
              </a:solidFill>
            </a:rPr>
            <a:t>Advanced</a:t>
          </a:r>
          <a:r>
            <a:rPr lang="en-US" sz="1800" kern="1200" dirty="0" smtClean="0">
              <a:solidFill>
                <a:srgbClr val="FF6600"/>
              </a:solidFill>
            </a:rPr>
            <a:t> </a:t>
          </a:r>
          <a:endParaRPr lang="en-US" sz="1800" kern="1200" dirty="0">
            <a:solidFill>
              <a:srgbClr val="FF6600"/>
            </a:solidFill>
          </a:endParaRPr>
        </a:p>
      </dsp:txBody>
      <dsp:txXfrm>
        <a:off x="3800475" y="1094184"/>
        <a:ext cx="1371600" cy="24824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E6400-35B0-433C-96B3-4E97E02E1B0E}">
      <dsp:nvSpPr>
        <dsp:cNvPr id="0" name=""/>
        <dsp:cNvSpPr/>
      </dsp:nvSpPr>
      <dsp:spPr>
        <a:xfrm>
          <a:off x="0" y="4762"/>
          <a:ext cx="5715000" cy="3571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softEdge rad="317500"/>
        </a:effectLst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29878D-0330-4ABB-904B-5806529D3D0A}">
      <dsp:nvSpPr>
        <dsp:cNvPr id="0" name=""/>
        <dsp:cNvSpPr/>
      </dsp:nvSpPr>
      <dsp:spPr>
        <a:xfrm>
          <a:off x="725805" y="2470070"/>
          <a:ext cx="148590" cy="148590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90240E-6A51-4239-A637-9165A1F9AF10}">
      <dsp:nvSpPr>
        <dsp:cNvPr id="0" name=""/>
        <dsp:cNvSpPr/>
      </dsp:nvSpPr>
      <dsp:spPr>
        <a:xfrm>
          <a:off x="800100" y="2544365"/>
          <a:ext cx="1331595" cy="1032271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735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66CC"/>
              </a:solidFill>
            </a:rPr>
            <a:t>Novice</a:t>
          </a:r>
          <a:endParaRPr lang="en-US" sz="2400" b="1" kern="1200" dirty="0">
            <a:solidFill>
              <a:srgbClr val="3366CC"/>
            </a:solidFill>
          </a:endParaRPr>
        </a:p>
      </dsp:txBody>
      <dsp:txXfrm>
        <a:off x="800100" y="2544365"/>
        <a:ext cx="1331595" cy="1032271"/>
      </dsp:txXfrm>
    </dsp:sp>
    <dsp:sp modelId="{672B5713-9720-4D63-8479-99DA70E4DCB7}">
      <dsp:nvSpPr>
        <dsp:cNvPr id="0" name=""/>
        <dsp:cNvSpPr/>
      </dsp:nvSpPr>
      <dsp:spPr>
        <a:xfrm>
          <a:off x="2037397" y="1499234"/>
          <a:ext cx="268605" cy="26860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EAF87-A72E-4833-832C-795D53B80F0E}">
      <dsp:nvSpPr>
        <dsp:cNvPr id="0" name=""/>
        <dsp:cNvSpPr/>
      </dsp:nvSpPr>
      <dsp:spPr>
        <a:xfrm>
          <a:off x="2209803" y="1600193"/>
          <a:ext cx="1371600" cy="1943100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32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B050"/>
              </a:solidFill>
            </a:rPr>
            <a:t>Intermediate</a:t>
          </a:r>
          <a:endParaRPr lang="en-US" sz="1600" b="1" kern="1200" dirty="0">
            <a:solidFill>
              <a:srgbClr val="00B050"/>
            </a:solidFill>
          </a:endParaRPr>
        </a:p>
      </dsp:txBody>
      <dsp:txXfrm>
        <a:off x="2209803" y="1600193"/>
        <a:ext cx="1371600" cy="1943100"/>
      </dsp:txXfrm>
    </dsp:sp>
    <dsp:sp modelId="{ED9BFE17-3703-40A7-AE2E-FEA6C2EF7546}">
      <dsp:nvSpPr>
        <dsp:cNvPr id="0" name=""/>
        <dsp:cNvSpPr/>
      </dsp:nvSpPr>
      <dsp:spPr>
        <a:xfrm>
          <a:off x="3614737" y="908446"/>
          <a:ext cx="371475" cy="371475"/>
        </a:xfrm>
        <a:prstGeom prst="ellips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A8CE-5CBE-434A-80B9-D9AC5ABD81CA}">
      <dsp:nvSpPr>
        <dsp:cNvPr id="0" name=""/>
        <dsp:cNvSpPr/>
      </dsp:nvSpPr>
      <dsp:spPr>
        <a:xfrm>
          <a:off x="3800475" y="1094184"/>
          <a:ext cx="1371600" cy="2482453"/>
        </a:xfrm>
        <a:prstGeom prst="rect">
          <a:avLst/>
        </a:prstGeom>
        <a:noFill/>
        <a:ln>
          <a:noFill/>
        </a:ln>
        <a:effectLst/>
        <a:scene3d>
          <a:camera prst="perspectiveContrastingLeftFacing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3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FF6600"/>
              </a:solidFill>
            </a:rPr>
            <a:t>Advanced</a:t>
          </a:r>
          <a:r>
            <a:rPr lang="en-US" sz="1800" kern="1200" dirty="0" smtClean="0">
              <a:solidFill>
                <a:srgbClr val="FF6600"/>
              </a:solidFill>
            </a:rPr>
            <a:t> </a:t>
          </a:r>
          <a:endParaRPr lang="en-US" sz="1800" kern="1200" dirty="0">
            <a:solidFill>
              <a:srgbClr val="FF6600"/>
            </a:solidFill>
          </a:endParaRPr>
        </a:p>
      </dsp:txBody>
      <dsp:txXfrm>
        <a:off x="3800475" y="1094184"/>
        <a:ext cx="1371600" cy="2482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98683-FDE5-4EDD-9607-4B3DA03A0ED3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0FA3D-2D58-4322-AB4D-DDFAD7B2B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7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ECDA-E939-4BA9-8F21-79DD4ADC5F0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1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4" y="4343401"/>
            <a:ext cx="5486399" cy="4114800"/>
          </a:xfrm>
          <a:prstGeom prst="rect">
            <a:avLst/>
          </a:prstGeom>
        </p:spPr>
        <p:txBody>
          <a:bodyPr lIns="91417" tIns="91417" rIns="91417" bIns="91417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7437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50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82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74CD9-6F29-4DDA-8ACD-07B05CE9481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40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937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2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3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3ECDA-E939-4BA9-8F21-79DD4ADC5F0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29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D44D84-8FDF-4908-97BC-2F4D1939A8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05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441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Stress how Novice Low is the key.  If the Level 1 teacher isn’t doing it, it will affect the students and teachers</a:t>
            </a:r>
            <a:r>
              <a:rPr lang="en-US" baseline="0" dirty="0" smtClean="0"/>
              <a:t> all they way up the pyramid.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59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5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5B9C0-8011-42BA-A4AB-239EB4DED6B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7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45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9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8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9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1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1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3A8DC-9554-49A3-B1D7-1ECD2873F1D0}" type="datetimeFigureOut">
              <a:rPr lang="en-US" smtClean="0"/>
              <a:t>3/8/2015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812AA-0CE5-4100-A0C7-3CE74209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3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ctfl.org/" TargetMode="External"/><Relationship Id="rId4" Type="http://schemas.openxmlformats.org/officeDocument/2006/relationships/hyperlink" Target="http://oflaslo.weebly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hio-s-New-Learning-Standards/Foreign-Language/World-Languages-Model-Curriculum/World-Languages-Model-Curriculum-Framework/Instructional-Strategie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flaslo.weebly.com/moving-your-state-from-performance-to-proficiency-the-ohio-model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ft.vanderbilt.edu/guides-sub-pages/understanding-by-design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Ohio-s-New-Learning-Standards/Foreign-Language/World-Languages-Model-Curriculum/World-Languages-Model-Curriculum-Framework/Instructional-Strategies#strategies2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binders.com/play/play?id=1504217" TargetMode="External"/><Relationship Id="rId2" Type="http://schemas.openxmlformats.org/officeDocument/2006/relationships/hyperlink" Target="http://education.ohio.gov/Topics/Ohio-s-New-Learning-Standards/Foreign-Language/World-Languages-Model-Curriculum/World-Languages-Model-Curriculum-Framewor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Ohio-s-New-Learning-Standards/Foreign-Language/World-Languages-Model-Curriculum/World-Languages-Model-Curriculum-Framework/Instructional-Strategies/Assessment-Guidance-and-Sample-Rubrics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Ohio-s-New-Learning-Standards/Foreign-Language/World-Languages-Model-Curriculum/World-Languages-Model-Curriculum-Framework/Instructional-Strategies/Assessment-Guidance-and-Sample-Rubric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Ohio-s-New-Learning-Standards/Foreign-Language/World-Languages-Model-Curriculum/World-Languages-Model-Curriculum-Framework/Expectations-for-Learning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ohio.gov/Topics/Ohio-s-New-Learning-Standards/Foreign-Language/World-Languages-Model-Curriculum/World-Languages-Model-Curriculum-Framewor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eb.cortland.edu/flteach/flteach-res.html" TargetMode="Externa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education.ohio.gov/Topics/Ohio-s-New-Learning-Standards/Foreign-Language/World-Languages-Model-Curriculum/World-Languages-Model-Curriculum-Framework/Instructional-Strategies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education.ohio.gov/" TargetMode="External"/><Relationship Id="rId3" Type="http://schemas.openxmlformats.org/officeDocument/2006/relationships/hyperlink" Target="http://www.actfl.org/" TargetMode="External"/><Relationship Id="rId7" Type="http://schemas.openxmlformats.org/officeDocument/2006/relationships/hyperlink" Target="http://oflaslo.weebly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ssfl.org/" TargetMode="External"/><Relationship Id="rId5" Type="http://schemas.openxmlformats.org/officeDocument/2006/relationships/hyperlink" Target="http://education.ky.gov/curriculum/wlang" TargetMode="External"/><Relationship Id="rId4" Type="http://schemas.openxmlformats.org/officeDocument/2006/relationships/hyperlink" Target="http://portal.battelleforkids.org/FIPOhio" TargetMode="External"/><Relationship Id="rId9" Type="http://schemas.openxmlformats.org/officeDocument/2006/relationships/hyperlink" Target="http://www.ofla-online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Framework for a 3-Hour Proficiency Workshop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34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2062"/>
            <a:ext cx="9144000" cy="9085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Contact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58108" y="1524000"/>
            <a:ext cx="8657492" cy="4800600"/>
          </a:xfrm>
        </p:spPr>
        <p:txBody>
          <a:bodyPr>
            <a:normAutofit/>
          </a:bodyPr>
          <a:lstStyle/>
          <a:p>
            <a:pPr marL="571500" indent="-457200"/>
            <a:endParaRPr lang="en-US" sz="2400" dirty="0"/>
          </a:p>
          <a:p>
            <a:pPr marL="11430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9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7710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39800"/>
            <a:ext cx="8458200" cy="51562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Online resources for today’s workshop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(Your state)’s </a:t>
            </a:r>
            <a:r>
              <a:rPr lang="en-US" sz="2400" dirty="0"/>
              <a:t>World l</a:t>
            </a:r>
            <a:r>
              <a:rPr lang="en-US" sz="2400" dirty="0" smtClean="0"/>
              <a:t>anguage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Performance vs Proficiency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ACTFL </a:t>
            </a:r>
            <a:r>
              <a:rPr lang="en-US" sz="2400" dirty="0"/>
              <a:t>p</a:t>
            </a:r>
            <a:r>
              <a:rPr lang="en-US" sz="2400" dirty="0"/>
              <a:t>roficiency </a:t>
            </a:r>
            <a:r>
              <a:rPr lang="en-US" sz="2400" dirty="0"/>
              <a:t>l</a:t>
            </a:r>
            <a:r>
              <a:rPr lang="en-US" sz="2400" dirty="0"/>
              <a:t>evels 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Using Can-Do statements to guide instruction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IPAs, authentic cultural resources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and </a:t>
            </a:r>
            <a:r>
              <a:rPr lang="en-US" sz="2400" dirty="0"/>
              <a:t>task </a:t>
            </a:r>
            <a:r>
              <a:rPr lang="en-US" sz="2400" dirty="0" smtClean="0"/>
              <a:t>creation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Rubrics</a:t>
            </a:r>
            <a:endParaRPr lang="en-US" dirty="0"/>
          </a:p>
          <a:p>
            <a:endParaRPr lang="en-US" sz="1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57737178"/>
              </p:ext>
            </p:extLst>
          </p:nvPr>
        </p:nvGraphicFramePr>
        <p:xfrm>
          <a:off x="3823953" y="2787203"/>
          <a:ext cx="5715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31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this workshop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762000"/>
            <a:ext cx="8458201" cy="5334000"/>
          </a:xfrm>
          <a:noFill/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Summarize our state standards and the difference between performance and proficiency.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Clarify the </a:t>
            </a:r>
            <a:r>
              <a:rPr lang="en-US" sz="2400" b="1" dirty="0">
                <a:solidFill>
                  <a:srgbClr val="0000FF"/>
                </a:solidFill>
              </a:rPr>
              <a:t>What</a:t>
            </a:r>
            <a:r>
              <a:rPr lang="en-US" sz="2400" dirty="0"/>
              <a:t>, the </a:t>
            </a:r>
            <a:r>
              <a:rPr lang="en-US" sz="2400" b="1" dirty="0">
                <a:solidFill>
                  <a:srgbClr val="0000FF"/>
                </a:solidFill>
              </a:rPr>
              <a:t>Why</a:t>
            </a:r>
            <a:r>
              <a:rPr lang="en-US" sz="2400" dirty="0"/>
              <a:t>, the </a:t>
            </a:r>
            <a:r>
              <a:rPr lang="en-US" sz="2400" b="1" dirty="0">
                <a:solidFill>
                  <a:srgbClr val="0000FF"/>
                </a:solidFill>
              </a:rPr>
              <a:t>When</a:t>
            </a:r>
            <a:r>
              <a:rPr lang="en-US" sz="2400" dirty="0"/>
              <a:t> and the </a:t>
            </a:r>
            <a:r>
              <a:rPr lang="en-US" sz="2400" b="1" dirty="0">
                <a:solidFill>
                  <a:srgbClr val="0000FF"/>
                </a:solidFill>
              </a:rPr>
              <a:t>How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of performance-based instruction and assessment.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Specify available resources for instruction and assessment, as well as tools to help educators understand the ACTFL proficiency levels.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Learn </a:t>
            </a:r>
            <a:r>
              <a:rPr lang="en-US" sz="2400" dirty="0"/>
              <a:t>how to </a:t>
            </a:r>
            <a:r>
              <a:rPr lang="en-US" sz="2400" dirty="0"/>
              <a:t>gradually integrate these tools </a:t>
            </a:r>
            <a:r>
              <a:rPr lang="en-US" sz="2400" dirty="0"/>
              <a:t>into what teachers are already </a:t>
            </a:r>
            <a:r>
              <a:rPr lang="en-US" sz="2400" dirty="0"/>
              <a:t>doing so that teachers don’t have </a:t>
            </a:r>
            <a:r>
              <a:rPr lang="en-US" sz="2400" dirty="0"/>
              <a:t>to </a:t>
            </a:r>
            <a:r>
              <a:rPr lang="en-US" sz="2400" dirty="0"/>
              <a:t>re-invent </a:t>
            </a:r>
            <a:r>
              <a:rPr lang="en-US" sz="2400" dirty="0"/>
              <a:t>the </a:t>
            </a:r>
            <a:r>
              <a:rPr lang="en-US" sz="2400" dirty="0"/>
              <a:t>wheel.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0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82062"/>
            <a:ext cx="9144000" cy="908539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 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752600"/>
            <a:ext cx="8657492" cy="4267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571500" indent="-457200"/>
            <a:r>
              <a:rPr lang="en-US" b="1" dirty="0"/>
              <a:t>Ohio’s World Language Model Curriculum:</a:t>
            </a:r>
            <a:br>
              <a:rPr lang="en-US" b="1" dirty="0"/>
            </a:br>
            <a:r>
              <a:rPr lang="en-US" b="1" dirty="0"/>
              <a:t> </a:t>
            </a:r>
            <a:r>
              <a:rPr lang="en-US" sz="1600" b="1" dirty="0">
                <a:hlinkClick r:id="rId3"/>
              </a:rPr>
              <a:t>http://education.ohio.gov/</a:t>
            </a:r>
            <a:r>
              <a:rPr lang="en-US" sz="1600" b="1" dirty="0"/>
              <a:t>  (search box: World Language Model Curriculum)</a:t>
            </a:r>
          </a:p>
          <a:p>
            <a:pPr marL="571500" indent="-457200"/>
            <a:endParaRPr lang="en-US" b="1" dirty="0"/>
          </a:p>
          <a:p>
            <a:pPr marL="571500" indent="-457200"/>
            <a:r>
              <a:rPr lang="en-US" b="1" dirty="0"/>
              <a:t>Ohio Foreign Language Association weebly:</a:t>
            </a:r>
            <a:br>
              <a:rPr lang="en-US" b="1" dirty="0"/>
            </a:br>
            <a:r>
              <a:rPr lang="en-US" sz="1600" b="1" dirty="0">
                <a:hlinkClick r:id="rId4"/>
              </a:rPr>
              <a:t>http://oflaslo.weebly.com/</a:t>
            </a:r>
            <a:r>
              <a:rPr lang="en-US" sz="1600" b="1" dirty="0"/>
              <a:t> </a:t>
            </a:r>
          </a:p>
          <a:p>
            <a:pPr marL="571500" indent="-457200"/>
            <a:endParaRPr lang="en-US" b="1" dirty="0"/>
          </a:p>
          <a:p>
            <a:pPr marL="571500" indent="-457200"/>
            <a:r>
              <a:rPr lang="en-US" b="1" dirty="0"/>
              <a:t>ACTFL </a:t>
            </a:r>
            <a:br>
              <a:rPr lang="en-US" b="1" dirty="0"/>
            </a:br>
            <a:r>
              <a:rPr lang="en-US" sz="1600" b="1" dirty="0">
                <a:hlinkClick r:id="rId5"/>
              </a:rPr>
              <a:t>http://www.actfl.org/</a:t>
            </a:r>
            <a:r>
              <a:rPr lang="en-US" sz="1600" b="1" dirty="0"/>
              <a:t> </a:t>
            </a:r>
          </a:p>
          <a:p>
            <a:pPr marL="114300" indent="0">
              <a:buNone/>
            </a:pPr>
            <a:r>
              <a:rPr lang="en-US" sz="1800" b="1" dirty="0"/>
              <a:t> </a:t>
            </a:r>
          </a:p>
          <a:p>
            <a:pPr marL="11430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2541" y="1309172"/>
            <a:ext cx="8915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(add </a:t>
            </a:r>
            <a:r>
              <a:rPr lang="en-US" sz="2400" dirty="0" smtClean="0">
                <a:solidFill>
                  <a:srgbClr val="C00000"/>
                </a:solidFill>
              </a:rPr>
              <a:t>web </a:t>
            </a:r>
            <a:r>
              <a:rPr lang="en-US" sz="2400" dirty="0">
                <a:solidFill>
                  <a:srgbClr val="C00000"/>
                </a:solidFill>
              </a:rPr>
              <a:t>links that you feel </a:t>
            </a:r>
            <a:r>
              <a:rPr lang="en-US" sz="2400" dirty="0" smtClean="0">
                <a:solidFill>
                  <a:srgbClr val="C00000"/>
                </a:solidFill>
              </a:rPr>
              <a:t>will be helpful to teachers in your state)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00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9848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(Your state)’s World Language Standards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1752601" y="1600200"/>
            <a:ext cx="8609091" cy="4419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 smtClean="0"/>
              <a:t>(Prior Knowledge:  Ask </a:t>
            </a:r>
            <a:r>
              <a:rPr lang="en-US" sz="2400" dirty="0"/>
              <a:t>what they already know about your state </a:t>
            </a:r>
            <a:r>
              <a:rPr lang="en-US" sz="2400" dirty="0" smtClean="0"/>
              <a:t>standards)</a:t>
            </a:r>
            <a:endParaRPr lang="en-US" sz="2400" dirty="0"/>
          </a:p>
          <a:p>
            <a:pPr marL="0" indent="0">
              <a:buNone/>
            </a:pPr>
            <a:endParaRPr lang="en-US" sz="2000" i="1" dirty="0"/>
          </a:p>
          <a:p>
            <a:pPr marL="344487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88050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98488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(Your state)’s World Language Standards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1752601" y="1600200"/>
            <a:ext cx="8609091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Provide an outline or summary of your state’s World Language standards</a:t>
            </a:r>
            <a:endParaRPr lang="en-US" sz="20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endParaRPr lang="en-US" sz="2400" b="1" dirty="0"/>
          </a:p>
          <a:p>
            <a:pPr marL="0" indent="0">
              <a:buNone/>
            </a:pPr>
            <a:endParaRPr lang="en-US" sz="2000" i="1" dirty="0"/>
          </a:p>
          <a:p>
            <a:pPr marL="344487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70319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1"/>
            <a:ext cx="8229600" cy="98488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Modes of Communication: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"/>
          </p:nvPr>
        </p:nvSpPr>
        <p:spPr>
          <a:xfrm>
            <a:off x="1676400" y="1447800"/>
            <a:ext cx="8839200" cy="51054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0000CC"/>
                </a:solidFill>
              </a:rPr>
              <a:t/>
            </a:r>
            <a:br>
              <a:rPr lang="en-US" sz="3800" b="1" dirty="0">
                <a:solidFill>
                  <a:srgbClr val="0000CC"/>
                </a:solidFill>
              </a:rPr>
            </a:br>
            <a:endParaRPr lang="en-US" sz="3800" b="1" dirty="0">
              <a:solidFill>
                <a:srgbClr val="0000CC"/>
              </a:solidFill>
            </a:endParaRPr>
          </a:p>
          <a:p>
            <a:pPr marL="344487" lvl="1" indent="0">
              <a:buNone/>
            </a:pPr>
            <a:r>
              <a:rPr lang="en-US" sz="3800" b="1" dirty="0"/>
              <a:t>a)   </a:t>
            </a:r>
            <a:r>
              <a:rPr lang="en-US" sz="4400" b="1" u="sng" dirty="0">
                <a:solidFill>
                  <a:srgbClr val="0000FF"/>
                </a:solidFill>
              </a:rPr>
              <a:t>Interpretive</a:t>
            </a:r>
            <a:r>
              <a:rPr lang="en-US" sz="4400" b="1" dirty="0">
                <a:solidFill>
                  <a:srgbClr val="0000FF"/>
                </a:solidFill>
              </a:rPr>
              <a:t>:</a:t>
            </a:r>
            <a:r>
              <a:rPr lang="en-US" sz="3800" b="1" dirty="0"/>
              <a:t>  reading, listening, viewing</a:t>
            </a:r>
          </a:p>
          <a:p>
            <a:pPr marL="344487" lvl="1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           </a:t>
            </a:r>
            <a:r>
              <a:rPr lang="en-US" sz="3800" dirty="0"/>
              <a:t>Comprehension of a video, audio or text through </a:t>
            </a:r>
            <a:br>
              <a:rPr lang="en-US" sz="3800" dirty="0"/>
            </a:br>
            <a:r>
              <a:rPr lang="en-US" sz="3800" dirty="0"/>
              <a:t>           reading, listening to, or viewing the source.</a:t>
            </a:r>
            <a:br>
              <a:rPr lang="en-US" sz="3800" dirty="0"/>
            </a:br>
            <a:r>
              <a:rPr lang="en-US" sz="3800" dirty="0"/>
              <a:t/>
            </a:r>
            <a:br>
              <a:rPr lang="en-US" sz="3800" dirty="0"/>
            </a:br>
            <a:endParaRPr lang="en-US" sz="3800" dirty="0"/>
          </a:p>
          <a:p>
            <a:pPr marL="344487" lvl="1" indent="0">
              <a:lnSpc>
                <a:spcPct val="120000"/>
              </a:lnSpc>
              <a:buNone/>
            </a:pPr>
            <a:r>
              <a:rPr lang="en-US" sz="3800" b="1" dirty="0"/>
              <a:t>b)  </a:t>
            </a:r>
            <a:r>
              <a:rPr lang="en-US" sz="4400" b="1" dirty="0"/>
              <a:t> </a:t>
            </a:r>
            <a:r>
              <a:rPr lang="en-US" sz="4400" b="1" u="sng" dirty="0">
                <a:solidFill>
                  <a:srgbClr val="0000FF"/>
                </a:solidFill>
              </a:rPr>
              <a:t>Interpersonal</a:t>
            </a:r>
            <a:r>
              <a:rPr lang="en-US" sz="3800" b="1" dirty="0">
                <a:solidFill>
                  <a:srgbClr val="0000FF"/>
                </a:solidFill>
              </a:rPr>
              <a:t>:</a:t>
            </a:r>
            <a:r>
              <a:rPr lang="en-US" sz="3800" b="1" dirty="0"/>
              <a:t>  speaking/listening; writing/reading</a:t>
            </a:r>
            <a:r>
              <a:rPr lang="en-US" sz="3800" dirty="0"/>
              <a:t/>
            </a:r>
            <a:br>
              <a:rPr lang="en-US" sz="3800" dirty="0"/>
            </a:br>
            <a:r>
              <a:rPr lang="en-US" sz="3800" dirty="0"/>
              <a:t>           Interaction with others via oral, written or signed conversations.          </a:t>
            </a:r>
            <a:br>
              <a:rPr lang="en-US" sz="3800" dirty="0"/>
            </a:br>
            <a:r>
              <a:rPr lang="en-US" sz="3800" dirty="0"/>
              <a:t>           Negotiation of meaning, exchange of opinions or information.</a:t>
            </a:r>
          </a:p>
          <a:p>
            <a:pPr marL="344487" lvl="1" indent="0">
              <a:buNone/>
            </a:pPr>
            <a:endParaRPr lang="en-US" sz="3800" dirty="0"/>
          </a:p>
          <a:p>
            <a:pPr marL="344487" lvl="1" indent="0">
              <a:buNone/>
            </a:pPr>
            <a:r>
              <a:rPr lang="en-US" sz="3800" b="1" dirty="0"/>
              <a:t>c)   </a:t>
            </a:r>
            <a:r>
              <a:rPr lang="en-US" sz="4400" b="1" u="sng" dirty="0">
                <a:solidFill>
                  <a:srgbClr val="0000FF"/>
                </a:solidFill>
              </a:rPr>
              <a:t>Presentational</a:t>
            </a:r>
            <a:r>
              <a:rPr lang="en-US" sz="4400" b="1" dirty="0">
                <a:solidFill>
                  <a:srgbClr val="0000FF"/>
                </a:solidFill>
              </a:rPr>
              <a:t>:</a:t>
            </a:r>
            <a:r>
              <a:rPr lang="en-US" sz="3800" b="1" dirty="0"/>
              <a:t> writing, speaking, signing</a:t>
            </a:r>
          </a:p>
          <a:p>
            <a:pPr marL="344487" lvl="1" indent="0">
              <a:buNone/>
            </a:pPr>
            <a:r>
              <a:rPr lang="en-US" sz="3800" b="1" dirty="0"/>
              <a:t>           </a:t>
            </a:r>
            <a:r>
              <a:rPr lang="en-US" sz="3800" dirty="0"/>
              <a:t>Delivering information via speaking, writing or signing,</a:t>
            </a:r>
          </a:p>
          <a:p>
            <a:pPr marL="344487" lvl="1" indent="0">
              <a:buNone/>
            </a:pPr>
            <a:r>
              <a:rPr lang="en-US" sz="3800" dirty="0"/>
              <a:t>           in prepared or spontaneous presentations.</a:t>
            </a:r>
          </a:p>
          <a:p>
            <a:pPr marL="0" indent="0">
              <a:buNone/>
            </a:pPr>
            <a:endParaRPr lang="en-US" sz="2000" i="1" dirty="0"/>
          </a:p>
          <a:p>
            <a:pPr marL="344487" lvl="1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6198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442" y="662189"/>
            <a:ext cx="8229600" cy="83546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Target Language</a:t>
            </a:r>
            <a:b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4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749" y="3562081"/>
            <a:ext cx="8229600" cy="1705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Group </a:t>
            </a:r>
            <a:r>
              <a:rPr lang="en-US" sz="2400" dirty="0" smtClean="0"/>
              <a:t>Prior Knowledge:  How do you use TL in your classroom?  What are your challenges?,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451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8617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the Target Language </a:t>
            </a:r>
            <a:b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763000" cy="4572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  or Brainstorm strategies for staying in the target language</a:t>
            </a:r>
          </a:p>
          <a:p>
            <a:endParaRPr lang="en-US" sz="2400" dirty="0"/>
          </a:p>
          <a:p>
            <a:r>
              <a:rPr lang="en-US" sz="2400" dirty="0" smtClean="0"/>
              <a:t>See </a:t>
            </a:r>
            <a:r>
              <a:rPr lang="en-US" sz="2400" dirty="0"/>
              <a:t>ODE Model Curriculum “Instructional Strategies” for </a:t>
            </a:r>
            <a:r>
              <a:rPr lang="en-US" sz="2400" dirty="0" smtClean="0"/>
              <a:t>TL strategies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education.ohio.gov/Topics/Ohio-s-New-Learning-Standards/Foreign-Language/World-Languages-Model-Curriculum/World-Languages-Model-Curriculum-Framework/Instructional-Strategies</a:t>
            </a:r>
            <a:r>
              <a:rPr lang="en-US" sz="1600" dirty="0" smtClean="0"/>
              <a:t> 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912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vs Proficiency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what do they think is the difference?  </a:t>
            </a:r>
          </a:p>
          <a:p>
            <a:r>
              <a:rPr lang="en-US" dirty="0" smtClean="0"/>
              <a:t>What do they already know about this, </a:t>
            </a:r>
            <a:r>
              <a:rPr lang="en-US" dirty="0" err="1" smtClean="0"/>
              <a:t>etc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048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NOTE to Presenter: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Slides # 3 – 8 are notes on how to present your workshop.</a:t>
            </a:r>
          </a:p>
          <a:p>
            <a:r>
              <a:rPr lang="en-US" dirty="0" smtClean="0"/>
              <a:t>These slides wouldn’t be included in your presentation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31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1"/>
            <a:ext cx="8229600" cy="61555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vs. Proficiency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840066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9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Performance vs. Proficiency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Performance levels may be higher than Proficiency levels:</a:t>
            </a:r>
          </a:p>
          <a:p>
            <a:endParaRPr lang="en-US" b="1" dirty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Example: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 smtClean="0">
                <a:solidFill>
                  <a:srgbClr val="C00000"/>
                </a:solidFill>
              </a:rPr>
              <a:t> student may be at Intermediate Low on a unit assessment that they just practiced. </a:t>
            </a:r>
            <a:r>
              <a:rPr lang="en-US" b="1" dirty="0" smtClean="0">
                <a:solidFill>
                  <a:schemeClr val="tx1"/>
                </a:solidFill>
              </a:rPr>
              <a:t>(Performance)</a:t>
            </a:r>
          </a:p>
          <a:p>
            <a:pPr marL="274320" lvl="1" indent="0"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In a spontaneous situation, the same student may now only be at a Novice High. </a:t>
            </a:r>
            <a:r>
              <a:rPr lang="en-US" b="1" dirty="0" smtClean="0">
                <a:solidFill>
                  <a:schemeClr val="tx1"/>
                </a:solidFill>
              </a:rPr>
              <a:t>(Proficiency)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8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763000" cy="5334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Importance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Communicative Proficiency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87630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Provide notes or group brainstorm why it’s important for students to be proficient in the language, vs just knowing grammar or vocab.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3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Levels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they already know about ACTFL and proficiency levels, etc.</a:t>
            </a:r>
          </a:p>
        </p:txBody>
      </p:sp>
    </p:spTree>
    <p:extLst>
      <p:ext uri="{BB962C8B-B14F-4D97-AF65-F5344CB8AC3E}">
        <p14:creationId xmlns:p14="http://schemas.microsoft.com/office/powerpoint/2010/main" val="263177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0"/>
            <a:ext cx="3124200" cy="1938992"/>
          </a:xfrm>
          <a:solidFill>
            <a:schemeClr val="bg2"/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Levels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kathleen.shelton\AppData\Local\Microsoft\Windows\Temporary Internet Files\Content.Outlook\WHR1ZEDQ\ACTFL Inverted Pyramid 2013 10 15 v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5105400" cy="68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3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4478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The ACTFL Proficiency Guidelines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Levels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          </a:t>
            </a:r>
            <a:r>
              <a:rPr lang="en-US" sz="2000" b="1" dirty="0">
                <a:solidFill>
                  <a:srgbClr val="0000FF"/>
                </a:solidFill>
              </a:rPr>
              <a:t>http://actflproficiencyguidelines2012.org/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lvl="2"/>
            <a:r>
              <a:rPr lang="en-US" sz="2400" b="1" dirty="0"/>
              <a:t>refer to real-world, authentic situations in a </a:t>
            </a:r>
            <a:r>
              <a:rPr lang="en-US" sz="2400" b="1" i="1" dirty="0">
                <a:solidFill>
                  <a:srgbClr val="FF0000"/>
                </a:solidFill>
              </a:rPr>
              <a:t>spontaneous and non-rehearsed </a:t>
            </a:r>
            <a:r>
              <a:rPr lang="en-US" sz="2400" b="1" dirty="0"/>
              <a:t>context. </a:t>
            </a:r>
          </a:p>
          <a:p>
            <a:pPr lvl="2"/>
            <a:endParaRPr lang="en-US" sz="2400" b="1" dirty="0"/>
          </a:p>
          <a:p>
            <a:pPr lvl="2"/>
            <a:r>
              <a:rPr lang="en-US" sz="2400" b="1" dirty="0"/>
              <a:t>evaluate </a:t>
            </a:r>
            <a:r>
              <a:rPr lang="en-US" sz="2400" b="1" dirty="0">
                <a:solidFill>
                  <a:srgbClr val="FF0000"/>
                </a:solidFill>
              </a:rPr>
              <a:t>sustained</a:t>
            </a:r>
            <a:r>
              <a:rPr lang="en-US" sz="2400" b="1" dirty="0"/>
              <a:t>, functional language ability, regardless of where, when or how the language was acquired.</a:t>
            </a:r>
          </a:p>
          <a:p>
            <a:pPr marL="796925" lvl="2" indent="0">
              <a:buNone/>
            </a:pPr>
            <a:endParaRPr lang="en-US" sz="2400" b="1" dirty="0"/>
          </a:p>
          <a:p>
            <a:pPr lvl="2"/>
            <a:r>
              <a:rPr lang="en-US" sz="2400" b="1" dirty="0"/>
              <a:t>describe what individuals </a:t>
            </a:r>
            <a:r>
              <a:rPr lang="en-US" sz="2400" b="1" dirty="0">
                <a:solidFill>
                  <a:srgbClr val="FF0000"/>
                </a:solidFill>
              </a:rPr>
              <a:t>can do </a:t>
            </a:r>
            <a:r>
              <a:rPr lang="en-US" sz="2400" b="1" dirty="0"/>
              <a:t>with language in terms of speaking, writing, listening, and reading.</a:t>
            </a:r>
          </a:p>
          <a:p>
            <a:pPr marL="796925" lvl="2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Proficiency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1447800"/>
            <a:ext cx="7924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The ACTFL Proficiency Guidelines </a:t>
            </a:r>
            <a:r>
              <a:rPr lang="en-US" b="1" dirty="0" smtClean="0">
                <a:solidFill>
                  <a:srgbClr val="0000FF"/>
                </a:solidFill>
              </a:rPr>
              <a:t>and </a:t>
            </a:r>
            <a:r>
              <a:rPr lang="en-US" b="1" dirty="0">
                <a:solidFill>
                  <a:srgbClr val="0000FF"/>
                </a:solidFill>
              </a:rPr>
              <a:t>Levels</a:t>
            </a:r>
            <a:r>
              <a:rPr lang="en-US" sz="2400" b="1" dirty="0">
                <a:solidFill>
                  <a:srgbClr val="0000FF"/>
                </a:solidFill>
              </a:rPr>
              <a:t>: </a:t>
            </a:r>
            <a:br>
              <a:rPr lang="en-US" sz="2400" b="1" dirty="0">
                <a:solidFill>
                  <a:srgbClr val="0000FF"/>
                </a:solidFill>
              </a:rPr>
            </a:br>
            <a:r>
              <a:rPr lang="en-US" sz="2400" b="1" dirty="0">
                <a:solidFill>
                  <a:srgbClr val="0000FF"/>
                </a:solidFill>
              </a:rPr>
              <a:t>           </a:t>
            </a:r>
            <a:r>
              <a:rPr lang="en-US" sz="2000" b="1" dirty="0">
                <a:solidFill>
                  <a:srgbClr val="0000FF"/>
                </a:solidFill>
              </a:rPr>
              <a:t>http://actflproficiencyguidelines2012.org/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00FF"/>
              </a:solidFill>
            </a:endParaRPr>
          </a:p>
          <a:p>
            <a:pPr lvl="0"/>
            <a:r>
              <a:rPr lang="en-US" sz="2400" b="1" dirty="0"/>
              <a:t>Print the ACTFL pyramid (8.5 x 11,  or 11 x 17).</a:t>
            </a:r>
          </a:p>
          <a:p>
            <a:pPr lvl="0"/>
            <a:endParaRPr lang="en-US" dirty="0"/>
          </a:p>
          <a:p>
            <a:pPr lvl="0"/>
            <a:r>
              <a:rPr lang="en-US" sz="2400" b="1" dirty="0"/>
              <a:t>Download the proficiency guidelines, by skill and level.</a:t>
            </a:r>
          </a:p>
          <a:p>
            <a:pPr lvl="0"/>
            <a:endParaRPr lang="en-US" dirty="0"/>
          </a:p>
          <a:p>
            <a:pPr lvl="0"/>
            <a:r>
              <a:rPr lang="en-US" sz="2400" b="1" dirty="0"/>
              <a:t>View writing and speaking samples of each proficiency level, in many languages.</a:t>
            </a:r>
          </a:p>
          <a:p>
            <a:pPr lvl="0"/>
            <a:endParaRPr lang="en-US" dirty="0"/>
          </a:p>
          <a:p>
            <a:pPr marL="796925" lvl="2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1926426" y="76201"/>
            <a:ext cx="8229600" cy="646331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pPr algn="ctr">
              <a:buNone/>
            </a:pPr>
            <a:r>
              <a:rPr lang="e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ACTFL </a:t>
            </a:r>
            <a:r>
              <a:rPr lang="en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Proficiency Levels Defined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981200" y="838201"/>
            <a:ext cx="8577251" cy="47454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1" name="Shape 91"/>
          <p:cNvSpPr/>
          <p:nvPr/>
        </p:nvSpPr>
        <p:spPr>
          <a:xfrm>
            <a:off x="1633552" y="832023"/>
            <a:ext cx="9034449" cy="55229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7874238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1385"/>
            <a:ext cx="891540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5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"/>
            <a:ext cx="9067800" cy="65532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567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/>
            <a:r>
              <a:rPr lang="en-US" b="1" dirty="0"/>
              <a:t>Location of Workshop Documents:</a:t>
            </a:r>
          </a:p>
          <a:p>
            <a:pPr marL="114300" indent="0">
              <a:buNone/>
            </a:pPr>
            <a:r>
              <a:rPr lang="en-US" dirty="0">
                <a:solidFill>
                  <a:srgbClr val="FF0000"/>
                </a:solidFill>
              </a:rPr>
              <a:t>       </a:t>
            </a:r>
            <a:r>
              <a:rPr lang="en-US" dirty="0">
                <a:solidFill>
                  <a:srgbClr val="FF0000"/>
                </a:solidFill>
                <a:hlinkClick r:id="rId2"/>
              </a:rPr>
              <a:t>http://oflaslo.weebly.com/moving-your-state-from-performance-to-proficiency-the-ohio-model.html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007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NCSSFL-ACTFL Can-Do Statements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they already know about the Can-Do statements, do they use them, etc.</a:t>
            </a:r>
          </a:p>
        </p:txBody>
      </p:sp>
    </p:spTree>
    <p:extLst>
      <p:ext uri="{BB962C8B-B14F-4D97-AF65-F5344CB8AC3E}">
        <p14:creationId xmlns:p14="http://schemas.microsoft.com/office/powerpoint/2010/main" val="176803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8686800" cy="123110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NCSSFL-ACTFL Can-Do Statements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9027" y="1256507"/>
            <a:ext cx="8893946" cy="506306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new 2013 Can-Do statements are </a:t>
            </a:r>
            <a:r>
              <a:rPr lang="en-US" sz="2400" b="1" dirty="0">
                <a:solidFill>
                  <a:srgbClr val="C00000"/>
                </a:solidFill>
              </a:rPr>
              <a:t>aligned to the ACTFL Proficiency Levels, in student-friendly language. 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They give </a:t>
            </a:r>
            <a:r>
              <a:rPr lang="en-US" sz="2400" b="1" dirty="0">
                <a:solidFill>
                  <a:srgbClr val="C00000"/>
                </a:solidFill>
              </a:rPr>
              <a:t>concrete examples  </a:t>
            </a:r>
            <a:r>
              <a:rPr lang="en-US" sz="2400" dirty="0"/>
              <a:t>of what students should be able to do in reading, writing, listening, speaking, and interpersonal skills at each proficiency level.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The Can-Do statements are a good reference tool for </a:t>
            </a:r>
            <a:br>
              <a:rPr lang="en-US" sz="2400" dirty="0"/>
            </a:br>
            <a:r>
              <a:rPr lang="en-US" sz="2400" dirty="0"/>
              <a:t> teachers, parents and administrators, to help </a:t>
            </a:r>
            <a:r>
              <a:rPr lang="en-US" sz="2400" b="1" dirty="0">
                <a:solidFill>
                  <a:srgbClr val="C00000"/>
                </a:solidFill>
              </a:rPr>
              <a:t>clarify what </a:t>
            </a:r>
            <a:br>
              <a:rPr lang="en-US" sz="2400" b="1" dirty="0">
                <a:solidFill>
                  <a:srgbClr val="C00000"/>
                </a:solidFill>
              </a:rPr>
            </a:br>
            <a:r>
              <a:rPr lang="en-US" sz="2400" b="1" dirty="0">
                <a:solidFill>
                  <a:srgbClr val="C00000"/>
                </a:solidFill>
              </a:rPr>
              <a:t> proficiency in a language looks like</a:t>
            </a:r>
            <a:r>
              <a:rPr lang="en-US" sz="2400" dirty="0"/>
              <a:t> and to show the expectations for the class.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172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6868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NCSSFL-ACTFL Can-Do Statements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1" y="1524001"/>
            <a:ext cx="8153401" cy="40385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The NCSSFL-ACTFL Can-Do checklists are available in the ODE Model Curriculum (under </a:t>
            </a:r>
            <a:r>
              <a:rPr lang="en-US" sz="2400" b="1" dirty="0">
                <a:solidFill>
                  <a:srgbClr val="0000FF"/>
                </a:solidFill>
              </a:rPr>
              <a:t>“Expectations for Learning</a:t>
            </a:r>
            <a:r>
              <a:rPr lang="en-US" sz="2400" b="1" dirty="0" smtClean="0">
                <a:solidFill>
                  <a:srgbClr val="0000FF"/>
                </a:solidFill>
              </a:rPr>
              <a:t>”</a:t>
            </a:r>
            <a:r>
              <a:rPr lang="en-US" sz="2400" b="1" dirty="0" smtClean="0"/>
              <a:t>). </a:t>
            </a: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endParaRPr lang="en-US" sz="2400" b="1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/>
              <a:t>Can-Do statements are also </a:t>
            </a:r>
          </a:p>
          <a:p>
            <a:pPr marL="0" indent="0">
              <a:buNone/>
            </a:pPr>
            <a:r>
              <a:rPr lang="en-US" sz="2400" b="1" dirty="0"/>
              <a:t>      found on the ACTFL website </a:t>
            </a:r>
          </a:p>
          <a:p>
            <a:pPr marL="0" indent="0">
              <a:buNone/>
            </a:pPr>
            <a:r>
              <a:rPr lang="en-US" sz="2400" b="1" dirty="0"/>
              <a:t>      under “</a:t>
            </a:r>
            <a:r>
              <a:rPr lang="en-US" sz="2400" b="1" i="1" dirty="0"/>
              <a:t>Publications</a:t>
            </a:r>
            <a:r>
              <a:rPr lang="en-US" sz="2400" b="1" dirty="0"/>
              <a:t>”.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891" y="2819400"/>
            <a:ext cx="2663811" cy="343005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96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Design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they already know about Backward Design, why is it important, etc.</a:t>
            </a:r>
          </a:p>
        </p:txBody>
      </p:sp>
    </p:spTree>
    <p:extLst>
      <p:ext uri="{BB962C8B-B14F-4D97-AF65-F5344CB8AC3E}">
        <p14:creationId xmlns:p14="http://schemas.microsoft.com/office/powerpoint/2010/main" val="606703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IPA, Unit or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057644"/>
            <a:ext cx="8492067" cy="526695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500" b="1" dirty="0">
                <a:hlinkClick r:id="rId2"/>
              </a:rPr>
              <a:t>Backward Design </a:t>
            </a:r>
            <a:r>
              <a:rPr lang="en-US" dirty="0" smtClean="0"/>
              <a:t>(Wiggins and </a:t>
            </a:r>
            <a:r>
              <a:rPr lang="en-US" dirty="0" err="1" smtClean="0"/>
              <a:t>McTighe</a:t>
            </a:r>
            <a:r>
              <a:rPr lang="en-US" dirty="0" smtClean="0"/>
              <a:t>):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1.  Identify desired results:</a:t>
            </a:r>
          </a:p>
          <a:p>
            <a:pPr marL="0" indent="0">
              <a:buNone/>
            </a:pPr>
            <a:r>
              <a:rPr lang="en-US" b="1" dirty="0" smtClean="0"/>
              <a:t>       </a:t>
            </a:r>
            <a:r>
              <a:rPr lang="en-US" sz="2600" i="1" dirty="0"/>
              <a:t>Performance target, communicative and cultural goals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2.  Determine acceptable evidence: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 </a:t>
            </a:r>
            <a:r>
              <a:rPr lang="en-US" b="1" dirty="0" smtClean="0"/>
              <a:t>  </a:t>
            </a:r>
            <a:r>
              <a:rPr lang="en-US" sz="2600" i="1" dirty="0"/>
              <a:t>Performance-based assessment</a:t>
            </a:r>
            <a:endParaRPr lang="en-US" sz="2600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000" b="1" dirty="0">
                <a:solidFill>
                  <a:srgbClr val="C00000"/>
                </a:solidFill>
              </a:rPr>
              <a:t>3.  Plan learning experiences and instruction:</a:t>
            </a:r>
            <a:r>
              <a:rPr lang="en-US" sz="3000" b="1" dirty="0"/>
              <a:t/>
            </a:r>
            <a:br>
              <a:rPr lang="en-US" sz="3000" b="1" dirty="0"/>
            </a:br>
            <a:r>
              <a:rPr lang="en-US" b="1" dirty="0" smtClean="0"/>
              <a:t>       </a:t>
            </a:r>
            <a:r>
              <a:rPr lang="en-US" sz="2600" i="1" dirty="0"/>
              <a:t>Instructional activities, authentic resources and content</a:t>
            </a:r>
            <a:r>
              <a:rPr lang="en-US" b="1" dirty="0" smtClean="0"/>
              <a:t>	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8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IPAs – Integrated Performance Assessments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they already know about IPAs, do they use performance-based assessments, etc.</a:t>
            </a:r>
          </a:p>
        </p:txBody>
      </p:sp>
    </p:spTree>
    <p:extLst>
      <p:ext uri="{BB962C8B-B14F-4D97-AF65-F5344CB8AC3E}">
        <p14:creationId xmlns:p14="http://schemas.microsoft.com/office/powerpoint/2010/main" val="2781745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an IPA?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752601"/>
            <a:ext cx="4114801" cy="1676400"/>
          </a:xfrm>
          <a:solidFill>
            <a:schemeClr val="bg2">
              <a:lumMod val="90000"/>
            </a:schemeClr>
          </a:solidFill>
          <a:ln w="254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An IPA is a multi-task</a:t>
            </a:r>
          </a:p>
          <a:p>
            <a:pPr marL="0" indent="0">
              <a:buNone/>
            </a:pPr>
            <a:r>
              <a:rPr lang="en-US" b="1" dirty="0"/>
              <a:t>a</a:t>
            </a:r>
            <a:r>
              <a:rPr lang="en-US" b="1" dirty="0" smtClean="0"/>
              <a:t>ssessment framework </a:t>
            </a:r>
          </a:p>
          <a:p>
            <a:pPr marL="0" indent="0">
              <a:buNone/>
            </a:pPr>
            <a:r>
              <a:rPr lang="en-US" b="1" dirty="0" smtClean="0"/>
              <a:t>designed by ACTFL.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06392"/>
            <a:ext cx="3810000" cy="49388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6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76200"/>
            <a:ext cx="8763000" cy="103775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Tasks Within A Common Theme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124930" cy="47244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0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865" y="-143813"/>
            <a:ext cx="8229600" cy="1637762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/>
              <a:t>              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of an IPA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endParaRPr lang="en-US" sz="27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3 parts of an IPA.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For help: The ODE Model Curriculum has detailed information about IPAs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education.ohio.gov/Topics/Ohio-s-New-Learning-Standards/Foreign-Language/World-Languages-Model-Curriculum/World-Languages-Model-Curriculum-Framework/Instructional-Strategies#strategies2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41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599"/>
            <a:ext cx="8534400" cy="1226713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Find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ample IPAs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(include other links where they can find IPAs)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75988" y="1994165"/>
            <a:ext cx="8663412" cy="4525963"/>
          </a:xfrm>
        </p:spPr>
        <p:txBody>
          <a:bodyPr/>
          <a:lstStyle/>
          <a:p>
            <a:r>
              <a:rPr lang="en-US" dirty="0" smtClean="0"/>
              <a:t>ODE World Languages Model Curriculum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0000FF"/>
                </a:solidFill>
              </a:rPr>
              <a:t>Instructional Strategies </a:t>
            </a: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0000FF"/>
                </a:solidFill>
                <a:sym typeface="Wingdings" panose="05000000000000000000" pitchFamily="2" charset="2"/>
                <a:hlinkClick r:id="rId2"/>
              </a:rPr>
              <a:t>Unit Samples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OFLA 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eebly</a:t>
            </a:r>
            <a:r>
              <a:rPr lang="en-US" dirty="0" smtClean="0"/>
              <a:t> </a:t>
            </a:r>
            <a:r>
              <a:rPr lang="en-US" dirty="0"/>
              <a:t>site: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u="sng" dirty="0">
                <a:solidFill>
                  <a:srgbClr val="0000FF"/>
                </a:solidFill>
              </a:rPr>
              <a:t>oflaslo.weebly.com </a:t>
            </a:r>
            <a:r>
              <a:rPr lang="en-US" u="sng" dirty="0"/>
              <a:t>: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en-US" i="1" dirty="0"/>
              <a:t>      Under second tab at the top: “IPA Center”</a:t>
            </a:r>
            <a:br>
              <a:rPr lang="en-US" i="1" dirty="0"/>
            </a:br>
            <a:endParaRPr lang="en-US" i="1" dirty="0" smtClean="0"/>
          </a:p>
          <a:p>
            <a:r>
              <a:rPr lang="en-US" dirty="0"/>
              <a:t>OFLA </a:t>
            </a:r>
            <a:r>
              <a:rPr lang="en-US" dirty="0" smtClean="0"/>
              <a:t>Technology </a:t>
            </a:r>
            <a:r>
              <a:rPr lang="en-US" dirty="0" smtClean="0"/>
              <a:t>IPAs: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>
                <a:sym typeface="Wingdings" panose="05000000000000000000" pitchFamily="2" charset="2"/>
              </a:rPr>
              <a:t>  Livebinders.com  </a:t>
            </a:r>
            <a:r>
              <a:rPr lang="en-US" sz="2400" dirty="0">
                <a:sym typeface="Wingdings" panose="05000000000000000000" pitchFamily="2" charset="2"/>
                <a:hlinkClick r:id="rId3"/>
              </a:rPr>
              <a:t>OFLA IPA Tech Integration</a:t>
            </a:r>
            <a:endParaRPr lang="en-US" sz="24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8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763000" cy="914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Moving Your State </a:t>
            </a:r>
            <a:b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Performance to Proficiency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6002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OFLA and ODE work closely together so that there is a consistent message.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Vertical alignment in your building, district and state is a must.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We used our Ohio Teacher Evaluation System (OTES) to drive the instructional shift. We took the lead and gave input into how our world language teachers would be evaluated.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ODE Model Curriculum and the OFLA Weebly provide current and effective resources for our teachers:  </a:t>
            </a:r>
            <a:r>
              <a:rPr lang="en-US" sz="2000" i="1" dirty="0"/>
              <a:t>IPA samples, authentic resources, rubrics, Can-Do checklists, instructional and assessment tools, websites for language learners, and other resources.</a:t>
            </a:r>
          </a:p>
          <a:p>
            <a:pPr marL="342900" indent="-342900">
              <a:buFont typeface="+mj-lt"/>
              <a:buAutoNum type="arabicPeriod"/>
            </a:pP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637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475" y="76200"/>
            <a:ext cx="8534400" cy="75895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an IPA and Unit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524000"/>
            <a:ext cx="8492067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Provide a sample IPA template for teachers to refer to as you go over </a:t>
            </a:r>
            <a:r>
              <a:rPr lang="en-US" dirty="0" smtClean="0"/>
              <a:t>the components of designing an IPA.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81001"/>
            <a:ext cx="8229600" cy="646331"/>
          </a:xfrm>
        </p:spPr>
        <p:txBody>
          <a:bodyPr>
            <a:normAutofit/>
          </a:bodyPr>
          <a:lstStyle/>
          <a:p>
            <a:r>
              <a:rPr lang="e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an IPA?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ct val="166666"/>
              <a:buNone/>
            </a:pPr>
            <a:r>
              <a:rPr lang="en-US" sz="2200" dirty="0" smtClean="0">
                <a:solidFill>
                  <a:srgbClr val="000000"/>
                </a:solidFill>
              </a:rPr>
              <a:t>Provide or brainstorm ideas as to why an IPA is beneficial</a:t>
            </a:r>
            <a:endParaRPr lang="en-US" sz="2200" dirty="0"/>
          </a:p>
          <a:p>
            <a:pPr marL="457200" indent="-457200">
              <a:spcBef>
                <a:spcPts val="0"/>
              </a:spcBef>
              <a:buClr>
                <a:srgbClr val="000000"/>
              </a:buClr>
              <a:buSzPct val="166666"/>
              <a:buAutoNum type="arabicPeriod"/>
            </a:pPr>
            <a:endParaRPr lang="en" sz="2200" dirty="0">
              <a:solidFill>
                <a:srgbClr val="000000"/>
              </a:solidFill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  <a:buSzPct val="166666"/>
              <a:buNone/>
            </a:pPr>
            <a:endParaRPr lang="en" sz="240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Clr>
                <a:srgbClr val="000000"/>
              </a:buClr>
              <a:buSzPct val="166666"/>
            </a:pPr>
            <a:endParaRPr lang="en" dirty="0">
              <a:solidFill>
                <a:srgbClr val="0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1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81001"/>
            <a:ext cx="7696200" cy="615553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Tasks are in an IPA?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0201" y="1447800"/>
            <a:ext cx="8805333" cy="49699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Provide or brainstorm ideas as to how teachers can create IPA tasks that involve higher-level thinking skills.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</a:t>
            </a:r>
            <a:r>
              <a:rPr lang="en-US" dirty="0" smtClean="0"/>
              <a:t> or brainstorm how to create open-ended tasks with “Stretch” so all students can succeed.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Provide</a:t>
            </a:r>
            <a:r>
              <a:rPr lang="en-US" dirty="0" smtClean="0"/>
              <a:t> or brainstorm tasks that are real-world and appropriate for different levels of learners.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2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Interpretive Mode of Communication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students should be able to do in interpretive tasks, in reading, writing, etc.</a:t>
            </a:r>
          </a:p>
        </p:txBody>
      </p:sp>
    </p:spTree>
    <p:extLst>
      <p:ext uri="{BB962C8B-B14F-4D97-AF65-F5344CB8AC3E}">
        <p14:creationId xmlns:p14="http://schemas.microsoft.com/office/powerpoint/2010/main" val="3353524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85344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Interpretive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884797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1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87493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Developing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Interpretive Tasks Using the ACTFL template </a:t>
            </a:r>
            <a:r>
              <a:rPr lang="en-US" sz="3600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 Appendix 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 a copy, or link to, the ACTFL Appendix D for creating interpretive tasks that encourage higher level thinking skills.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 over the components of Appendix D together, and which parts might be used with which level of students.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pdf of Appendix D is found in Ohio’s Model Curriculum: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education.ohio.gov/Topics/Ohio-s-New-Learning-Standards/Foreign-Language/World-Languages-Model-Curriculum/World-Languages-Model-Curriculum-Framework/Instructional-Strategies/Assessment-Guidance-and-Sample-Rubrics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4336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87493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ACTFL Rubric for scoring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Interpretive 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Tasks </a:t>
            </a:r>
            <a:r>
              <a:rPr lang="en-US" sz="3600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- Appendix </a:t>
            </a:r>
            <a:r>
              <a:rPr lang="en-US" sz="3600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F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Provide a copy, or link to, the ACTFL Appendix F for creating interpretive tasks that encourage higher level thinking skills.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how Appendix F aligns to Appendix D, for any level student.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PDF of Appendix F is found in Ohio’s Model Curriculum: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education.ohio.gov/Topics/Ohio-s-New-Learning-Standards/Foreign-Language/World-Languages-Model-Curriculum/World-Languages-Model-Curriculum-Framework/Instructional-Strategies/Assessment-Guidance-and-Sample-Rubrics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622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8749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Sample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Interpretive Activities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828800"/>
            <a:ext cx="8503920" cy="4572000"/>
          </a:xfrm>
        </p:spPr>
        <p:txBody>
          <a:bodyPr/>
          <a:lstStyle/>
          <a:p>
            <a:r>
              <a:rPr lang="en-US" dirty="0" smtClean="0"/>
              <a:t>Provide your participants with actual Interpretive Reading and Listening activities that you have done with your students in your classroom.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Ask participants to share ideas for activities that they have done.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2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 Cultural Resources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makes a resource authentic, what are benefits of using authentic resources,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1136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1"/>
            <a:ext cx="9144000" cy="49244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“Culture”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0"/>
            <a:ext cx="8229600" cy="3928533"/>
          </a:xfrm>
        </p:spPr>
        <p:txBody>
          <a:bodyPr/>
          <a:lstStyle/>
          <a:p>
            <a:pPr marL="571500" indent="-571500"/>
            <a:r>
              <a:rPr lang="en-US" sz="2400" b="1" i="1" dirty="0"/>
              <a:t>Products (the What): </a:t>
            </a:r>
          </a:p>
          <a:p>
            <a:pPr marL="915987" lvl="1" indent="-571500"/>
            <a:r>
              <a:rPr lang="en-US" sz="2000" b="1" i="1" dirty="0"/>
              <a:t>monuments, laws, music, etc.</a:t>
            </a:r>
          </a:p>
          <a:p>
            <a:pPr marL="344487" lvl="1" indent="0">
              <a:buNone/>
            </a:pPr>
            <a:endParaRPr lang="en-US" sz="2000" i="1" dirty="0"/>
          </a:p>
          <a:p>
            <a:pPr marL="571500" indent="-571500"/>
            <a:r>
              <a:rPr lang="en-US" sz="2400" b="1" i="1" dirty="0"/>
              <a:t>Practices  (the How):</a:t>
            </a:r>
          </a:p>
          <a:p>
            <a:pPr marL="915987" lvl="1" indent="-571500"/>
            <a:r>
              <a:rPr lang="en-US" sz="2000" b="1" i="1" dirty="0"/>
              <a:t>eating or shopping habits, use of space, etc.</a:t>
            </a:r>
          </a:p>
          <a:p>
            <a:pPr marL="344487" lvl="1" indent="0">
              <a:buNone/>
            </a:pPr>
            <a:endParaRPr lang="en-US" sz="2000" b="1" i="1" dirty="0"/>
          </a:p>
          <a:p>
            <a:pPr marL="571500" indent="-571500"/>
            <a:r>
              <a:rPr lang="en-US" sz="2400" b="1" i="1" dirty="0"/>
              <a:t>Perspectives (the Why):</a:t>
            </a:r>
          </a:p>
          <a:p>
            <a:pPr marL="915987" lvl="1" indent="-571500"/>
            <a:r>
              <a:rPr lang="en-US" sz="2000" b="1" i="1" dirty="0"/>
              <a:t>values, attitudes, beliefs, etc.</a:t>
            </a:r>
            <a:br>
              <a:rPr lang="en-US" sz="2000" b="1" i="1" dirty="0"/>
            </a:br>
            <a:endParaRPr lang="en-US" sz="1800" b="1" i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99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Ideas For Organizing Workshops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i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/>
              <a:t>We use the OFLA listserv and ODE announcements to organize workshops, spread the message, share ideas and answer questions.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/>
              <a:t>We created a cohort of teachers that were trained to lead workshops on proficiency, modes of communication, and performance-based assessments.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/>
              <a:t>We led (and continue to lead) workshops around the state to get teachers on board, including at the OFLA state conference.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b="1" dirty="0"/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/>
              <a:t>ODE and OFLA continue to offer free or low-cost professional development around the state, for teachers who want to learn even more!</a:t>
            </a:r>
          </a:p>
          <a:p>
            <a:endParaRPr lang="en-US" sz="1600" b="1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11992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1"/>
            <a:ext cx="9144000" cy="4924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Embed Culture Into My Lessons?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0"/>
            <a:ext cx="8229600" cy="45381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 or link to the NCSSFL intercultural Can-Do statements:</a:t>
            </a: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education.ohio.gov/Topics/Ohio-s-New-Learning-Standards/Foreign-Language/World-Languages-Model-Curriculum/World-Languages-Model-Curriculum-Framework/Expectations-for-Learning</a:t>
            </a:r>
            <a:r>
              <a:rPr lang="en-US" sz="1800" dirty="0" smtClean="0"/>
              <a:t> </a:t>
            </a:r>
            <a:endParaRPr lang="en-US" sz="1800" dirty="0"/>
          </a:p>
          <a:p>
            <a:endParaRPr lang="en-US" dirty="0" smtClean="0"/>
          </a:p>
          <a:p>
            <a:r>
              <a:rPr lang="en-US" dirty="0" smtClean="0"/>
              <a:t>Look at the culture Can-Dos together, discuss how teachers and students can use them, etc.</a:t>
            </a:r>
          </a:p>
          <a:p>
            <a:endParaRPr lang="en-US" dirty="0" smtClean="0"/>
          </a:p>
          <a:p>
            <a:r>
              <a:rPr lang="en-US" dirty="0" smtClean="0"/>
              <a:t>Brainstorm ways to embed culture into lessons, instead of making it a separate piece of the curriculum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0"/>
            <a:ext cx="8458200" cy="8382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Authentic Resource?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4600" y="1447800"/>
            <a:ext cx="76962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An </a:t>
            </a:r>
            <a:r>
              <a:rPr lang="en-US" b="1" dirty="0"/>
              <a:t>audio, video, or text made </a:t>
            </a:r>
            <a:r>
              <a:rPr lang="en-US" b="1" i="1" dirty="0">
                <a:solidFill>
                  <a:srgbClr val="C00000"/>
                </a:solidFill>
              </a:rPr>
              <a:t>by</a:t>
            </a:r>
            <a:r>
              <a:rPr lang="en-US" b="1" dirty="0">
                <a:solidFill>
                  <a:srgbClr val="C00000"/>
                </a:solidFill>
              </a:rPr>
              <a:t> native speakers </a:t>
            </a:r>
            <a:r>
              <a:rPr lang="en-US" b="1" i="1" dirty="0">
                <a:solidFill>
                  <a:srgbClr val="C00000"/>
                </a:solidFill>
              </a:rPr>
              <a:t>for</a:t>
            </a:r>
            <a:r>
              <a:rPr lang="en-US" b="1" dirty="0">
                <a:solidFill>
                  <a:srgbClr val="C00000"/>
                </a:solidFill>
              </a:rPr>
              <a:t> native speakers</a:t>
            </a:r>
            <a:r>
              <a:rPr lang="en-US" b="1" dirty="0" smtClean="0">
                <a:solidFill>
                  <a:srgbClr val="C00000"/>
                </a:solidFill>
              </a:rPr>
              <a:t>. </a:t>
            </a:r>
          </a:p>
          <a:p>
            <a:endParaRPr lang="en-US" b="1" dirty="0" smtClean="0"/>
          </a:p>
          <a:p>
            <a:r>
              <a:rPr lang="en-US" b="1" dirty="0"/>
              <a:t>It gives a distinct </a:t>
            </a:r>
            <a:r>
              <a:rPr lang="en-US" b="1" dirty="0">
                <a:solidFill>
                  <a:srgbClr val="C00000"/>
                </a:solidFill>
              </a:rPr>
              <a:t>native perspective </a:t>
            </a:r>
            <a:r>
              <a:rPr lang="en-US" b="1" dirty="0"/>
              <a:t>of the target culture and its people by providing a </a:t>
            </a:r>
            <a:r>
              <a:rPr lang="en-US" b="1" dirty="0">
                <a:solidFill>
                  <a:srgbClr val="C00000"/>
                </a:solidFill>
              </a:rPr>
              <a:t>real-life experience </a:t>
            </a:r>
            <a:r>
              <a:rPr lang="en-US" b="1" dirty="0"/>
              <a:t>of the products and practices of that culture.</a:t>
            </a:r>
          </a:p>
          <a:p>
            <a:endParaRPr lang="en-US" b="1" dirty="0"/>
          </a:p>
          <a:p>
            <a:r>
              <a:rPr lang="en-US" b="1" dirty="0" smtClean="0"/>
              <a:t>An authentic resource </a:t>
            </a:r>
            <a:r>
              <a:rPr lang="en-US" b="1" dirty="0" smtClean="0">
                <a:solidFill>
                  <a:srgbClr val="C00000"/>
                </a:solidFill>
              </a:rPr>
              <a:t>has not been modified </a:t>
            </a:r>
            <a:r>
              <a:rPr lang="en-US" b="1" dirty="0" smtClean="0"/>
              <a:t>or simplified for language learners.*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	*</a:t>
            </a:r>
            <a:r>
              <a:rPr lang="en-US" i="1" dirty="0"/>
              <a:t>Many textbook resources have been </a:t>
            </a:r>
            <a:br>
              <a:rPr lang="en-US" i="1" dirty="0"/>
            </a:br>
            <a:r>
              <a:rPr lang="en-US" i="1" dirty="0"/>
              <a:t>           modified or simplified.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0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94964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of Authentic Resource 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I Use?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3716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Discuss / brainstorm appropriate types of authentic resources for different levels of students.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Discuss what makes an effective or useful authentic resource.</a:t>
            </a:r>
            <a:endParaRPr lang="en-US" sz="24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26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I Find Authentic Resources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i="1" dirty="0" smtClean="0"/>
              <a:t>(Include other links that you use)</a:t>
            </a:r>
            <a:endParaRPr lang="en-US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628104"/>
            <a:ext cx="8915400" cy="5029200"/>
          </a:xfrm>
        </p:spPr>
        <p:txBody>
          <a:bodyPr>
            <a:normAutofit/>
          </a:bodyPr>
          <a:lstStyle/>
          <a:p>
            <a:r>
              <a:rPr lang="en-US" sz="2400" b="1" dirty="0"/>
              <a:t>Ohio Department of Education Model Curriculum for World Languages:  </a:t>
            </a:r>
            <a:r>
              <a:rPr lang="en-US" sz="1800" b="1" dirty="0">
                <a:hlinkClick r:id="rId3"/>
              </a:rPr>
              <a:t>Instructional and Authentic Resources</a:t>
            </a:r>
            <a:endParaRPr lang="en-US" sz="1800" b="1" dirty="0"/>
          </a:p>
          <a:p>
            <a:endParaRPr lang="en-US" sz="2000" b="1" dirty="0"/>
          </a:p>
          <a:p>
            <a:r>
              <a:rPr lang="en-US" sz="2400" b="1" dirty="0" err="1"/>
              <a:t>FLTeach</a:t>
            </a:r>
            <a:r>
              <a:rPr lang="en-US" sz="2400" b="1" dirty="0"/>
              <a:t>:  </a:t>
            </a:r>
            <a:r>
              <a:rPr lang="en-US" sz="1800" b="1" dirty="0">
                <a:hlinkClick r:id="rId4"/>
              </a:rPr>
              <a:t>http://web.cortland.edu/flteach/flteach-res.html</a:t>
            </a:r>
            <a:endParaRPr lang="en-US" sz="1800" b="1" dirty="0"/>
          </a:p>
          <a:p>
            <a:pPr marL="0" indent="0"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r>
              <a:rPr lang="en-US" sz="2400" b="1" dirty="0"/>
              <a:t>Youtube. Google images.  Google (.</a:t>
            </a:r>
            <a:r>
              <a:rPr lang="en-US" sz="2400" b="1" dirty="0" err="1"/>
              <a:t>fr</a:t>
            </a:r>
            <a:r>
              <a:rPr lang="en-US" sz="2400" b="1" dirty="0"/>
              <a:t> / .es/ .de / etc</a:t>
            </a:r>
            <a:r>
              <a:rPr lang="en-US" sz="2400" b="1" dirty="0" smtClean="0"/>
              <a:t>.)</a:t>
            </a:r>
          </a:p>
          <a:p>
            <a:endParaRPr lang="en-US" sz="2400" b="1" dirty="0"/>
          </a:p>
          <a:p>
            <a:r>
              <a:rPr lang="en-US" sz="2400" b="1" dirty="0" smtClean="0"/>
              <a:t>GROUP SHARING of websites they use for authentic resources</a:t>
            </a:r>
            <a:endParaRPr lang="en-US" sz="2000" b="1" dirty="0"/>
          </a:p>
          <a:p>
            <a:pPr lvl="0"/>
            <a:endParaRPr lang="en-US" sz="1900" b="1" dirty="0">
              <a:solidFill>
                <a:srgbClr val="0000FF"/>
              </a:solidFill>
            </a:endParaRPr>
          </a:p>
          <a:p>
            <a:endParaRPr lang="en-US" sz="2400" b="1" dirty="0"/>
          </a:p>
          <a:p>
            <a:pPr lvl="0"/>
            <a:endParaRPr lang="en-US" sz="1800" dirty="0">
              <a:solidFill>
                <a:prstClr val="black"/>
              </a:solidFill>
            </a:endParaRP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Mode of Communication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students should be able to do in interpersonal conversations, oral or written, share ideas, etc.</a:t>
            </a:r>
          </a:p>
        </p:txBody>
      </p:sp>
    </p:spTree>
    <p:extLst>
      <p:ext uri="{BB962C8B-B14F-4D97-AF65-F5344CB8AC3E}">
        <p14:creationId xmlns:p14="http://schemas.microsoft.com/office/powerpoint/2010/main" val="24924041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1"/>
            <a:ext cx="7975718" cy="4994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7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8749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Sample Interpersonal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Activities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828800"/>
            <a:ext cx="8503920" cy="4572000"/>
          </a:xfrm>
        </p:spPr>
        <p:txBody>
          <a:bodyPr/>
          <a:lstStyle/>
          <a:p>
            <a:r>
              <a:rPr lang="en-US" dirty="0" smtClean="0"/>
              <a:t>Provide your participants with actual Interpersonal activities that you have done with your students in your classroom.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Ask participants to share ideas for activities that they have done.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7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85879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Logistics 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Assessing 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Interpersonal Speaking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447801"/>
            <a:ext cx="8839200" cy="510108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400" b="1" dirty="0">
                <a:solidFill>
                  <a:srgbClr val="0000CC"/>
                </a:solidFill>
              </a:rPr>
              <a:t>How do I keep the other students busy </a:t>
            </a:r>
          </a:p>
          <a:p>
            <a:pPr marL="0" indent="0" algn="ctr">
              <a:buNone/>
            </a:pPr>
            <a:r>
              <a:rPr lang="en-US" sz="3400" b="1" dirty="0">
                <a:solidFill>
                  <a:srgbClr val="0000CC"/>
                </a:solidFill>
              </a:rPr>
              <a:t>while I’m assessing?</a:t>
            </a:r>
            <a:br>
              <a:rPr lang="en-US" sz="3400" b="1" dirty="0">
                <a:solidFill>
                  <a:srgbClr val="0000CC"/>
                </a:solidFill>
              </a:rPr>
            </a:br>
            <a:endParaRPr lang="en-US" sz="3400" b="1" dirty="0">
              <a:solidFill>
                <a:srgbClr val="0000CC"/>
              </a:solidFill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dirty="0"/>
              <a:t>Group sharing of </a:t>
            </a:r>
            <a:r>
              <a:rPr lang="en-US" dirty="0" smtClean="0"/>
              <a:t> strategies for organizing and assessing interpersonal activities for an IPA.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9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Presentational Mode of Communication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what students should be able to do in oral or written speech, share ideas, etc.</a:t>
            </a:r>
          </a:p>
        </p:txBody>
      </p:sp>
    </p:spTree>
    <p:extLst>
      <p:ext uri="{BB962C8B-B14F-4D97-AF65-F5344CB8AC3E}">
        <p14:creationId xmlns:p14="http://schemas.microsoft.com/office/powerpoint/2010/main" val="20959855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Presentational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34896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Suggestions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8686800" cy="51054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endParaRPr lang="en-US" sz="1600" i="1" dirty="0"/>
          </a:p>
          <a:p>
            <a:pPr marL="342900" indent="-342900">
              <a:buFont typeface="+mj-lt"/>
              <a:buAutoNum type="arabicPeriod" startAt="9"/>
            </a:pPr>
            <a:r>
              <a:rPr lang="en-US" sz="2000" b="1" dirty="0"/>
              <a:t>For districts that only have 1 or 2 world language teachers, or are isolated from collaboration with other colleagues:</a:t>
            </a:r>
          </a:p>
          <a:p>
            <a:r>
              <a:rPr lang="en-US" sz="2000" b="1" dirty="0"/>
              <a:t>      We encourage these teachers to form Professional Learning</a:t>
            </a:r>
            <a:br>
              <a:rPr lang="en-US" sz="2000" b="1" dirty="0"/>
            </a:br>
            <a:r>
              <a:rPr lang="en-US" sz="2000" b="1" dirty="0"/>
              <a:t>      Networks for support and collaboration.</a:t>
            </a:r>
          </a:p>
          <a:p>
            <a:pPr lvl="2"/>
            <a:endParaRPr lang="en-US" sz="1300" b="1" dirty="0"/>
          </a:p>
          <a:p>
            <a:r>
              <a:rPr lang="en-US" sz="2000" b="1" dirty="0"/>
              <a:t>     These teachers collaborate via Facebook Groups; Google </a:t>
            </a:r>
            <a:br>
              <a:rPr lang="en-US" sz="2000" b="1" dirty="0"/>
            </a:br>
            <a:r>
              <a:rPr lang="en-US" sz="2000" b="1" dirty="0"/>
              <a:t>     Hangouts or Google Docs; email groups; periodic meetings</a:t>
            </a:r>
            <a:br>
              <a:rPr lang="en-US" sz="2000" b="1" dirty="0"/>
            </a:br>
            <a:r>
              <a:rPr lang="en-US" sz="2000" b="1" dirty="0"/>
              <a:t>     for face-to-face collaboration, discussions, or guest speakers.</a:t>
            </a:r>
            <a:endParaRPr lang="en-US" sz="1300" b="1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08437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87493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Sample 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Presentati</a:t>
            </a:r>
            <a:r>
              <a:rPr lang="en-US" sz="3600" b="1" dirty="0" smtClean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onal </a:t>
            </a:r>
            <a:r>
              <a:rPr lang="en-US" sz="3600" b="1" dirty="0">
                <a:solidFill>
                  <a:srgbClr val="CD09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Activities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8800" y="1828800"/>
            <a:ext cx="8503920" cy="4572000"/>
          </a:xfrm>
        </p:spPr>
        <p:txBody>
          <a:bodyPr/>
          <a:lstStyle/>
          <a:p>
            <a:r>
              <a:rPr lang="en-US" dirty="0" smtClean="0"/>
              <a:t>Provide your participants with actual Presentational speaking and writing activities that you have done with your students in your classroom.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Ask participants to share ideas for activities that they have done.</a:t>
            </a:r>
            <a:endParaRPr lang="en-US" dirty="0" smtClean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2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IPAs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as a group the benefits of IPAs or other Performance-based assessments, as opposed to multiple choice or vocab and grammar tests.</a:t>
            </a:r>
          </a:p>
        </p:txBody>
      </p:sp>
    </p:spTree>
    <p:extLst>
      <p:ext uri="{BB962C8B-B14F-4D97-AF65-F5344CB8AC3E}">
        <p14:creationId xmlns:p14="http://schemas.microsoft.com/office/powerpoint/2010/main" val="12587040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534400" cy="6858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IPA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211689" y="1535806"/>
            <a:ext cx="8720666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Provide participants with a sample of an IPA that you created and used with your students in your classroom.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Talk about how you developed it, share samples of student work from the IPA, etc.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Brainstorm how this IPA could be “stretched” to be used with other levels of learners (higher or lower levels)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02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Group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of </a:t>
            </a:r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IPA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9549" y="1447800"/>
            <a:ext cx="9859851" cy="43863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Provide participants with an authentic resource in another language  (e.g., weather map, school schedule, clothing catalog, etc.)</a:t>
            </a:r>
          </a:p>
          <a:p>
            <a:endParaRPr lang="en-US" sz="2400" dirty="0"/>
          </a:p>
          <a:p>
            <a:r>
              <a:rPr lang="en-US" sz="2400" dirty="0" smtClean="0"/>
              <a:t>As a group, brainstorm the tasks that you could develop, to make an IPA from this resource.</a:t>
            </a:r>
          </a:p>
          <a:p>
            <a:endParaRPr lang="en-US" sz="2400" dirty="0"/>
          </a:p>
          <a:p>
            <a:r>
              <a:rPr lang="en-US" sz="2400" dirty="0" smtClean="0"/>
              <a:t>Stress how creating an IPA can be collaborative despite different languages.  </a:t>
            </a:r>
            <a:r>
              <a:rPr lang="en-US" sz="2400" dirty="0"/>
              <a:t>E</a:t>
            </a:r>
            <a:r>
              <a:rPr lang="en-US" sz="2400" dirty="0" smtClean="0"/>
              <a:t>veryone finds a similar resource in their target language, then works together to make up the IPA tasks.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1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group - IPA creation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have time, give participants a blank IPA template and break them into small groups.</a:t>
            </a:r>
          </a:p>
          <a:p>
            <a:endParaRPr lang="en-US" dirty="0" smtClean="0"/>
          </a:p>
          <a:p>
            <a:r>
              <a:rPr lang="en-US" dirty="0" smtClean="0"/>
              <a:t>Have them create the tasks for an end-of-unit IPA based on a theme or topic that they cover in their curriculum.</a:t>
            </a:r>
          </a:p>
          <a:p>
            <a:endParaRPr lang="en-US" dirty="0" smtClean="0"/>
          </a:p>
          <a:p>
            <a:r>
              <a:rPr lang="en-US" dirty="0" smtClean="0"/>
              <a:t>Share the IPAs with the whole group.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4002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Prior Knowledge:  ask if they already use rubrics, what are the benefits, challenges, etc.</a:t>
            </a:r>
          </a:p>
        </p:txBody>
      </p:sp>
    </p:spTree>
    <p:extLst>
      <p:ext uri="{BB962C8B-B14F-4D97-AF65-F5344CB8AC3E}">
        <p14:creationId xmlns:p14="http://schemas.microsoft.com/office/powerpoint/2010/main" val="27581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28601"/>
            <a:ext cx="8229600" cy="71852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Rubrics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6234"/>
          </a:xfrm>
        </p:spPr>
        <p:txBody>
          <a:bodyPr>
            <a:normAutofit/>
          </a:bodyPr>
          <a:lstStyle/>
          <a:p>
            <a:r>
              <a:rPr lang="en-US" dirty="0" smtClean="0"/>
              <a:t>Define for participants the components of an analytic (performance) rubric and a holistic (proficiency) rubric.</a:t>
            </a:r>
          </a:p>
          <a:p>
            <a:endParaRPr lang="en-US" dirty="0"/>
          </a:p>
          <a:p>
            <a:r>
              <a:rPr lang="en-US" dirty="0" smtClean="0"/>
              <a:t>Share samples of each type of rubric.</a:t>
            </a:r>
          </a:p>
          <a:p>
            <a:endParaRPr lang="en-US" dirty="0"/>
          </a:p>
          <a:p>
            <a:r>
              <a:rPr lang="en-US" dirty="0" smtClean="0"/>
              <a:t>For help, Ohio’s model curriculum has information about rubrics and sample rubrics:</a:t>
            </a:r>
          </a:p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education.ohio.gov/Topics/Ohio-s-New-Learning-Standards/Foreign-Language/World-Languages-Model-Curriculum/World-Languages-Model-Curriculum-Framework/Instructional-Strategies</a:t>
            </a:r>
            <a:r>
              <a:rPr lang="en-US" sz="1800" dirty="0" smtClean="0"/>
              <a:t> </a:t>
            </a:r>
            <a:endParaRPr lang="en-US" sz="1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496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55399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0" y="16002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sz="1600" dirty="0"/>
              <a:t>Adair, </a:t>
            </a:r>
            <a:r>
              <a:rPr lang="en-US" sz="1600" dirty="0" err="1"/>
              <a:t>Glisan</a:t>
            </a:r>
            <a:r>
              <a:rPr lang="en-US" sz="1600" dirty="0"/>
              <a:t>, Troyan. </a:t>
            </a:r>
            <a:r>
              <a:rPr lang="en-US" sz="1600" u="sng" dirty="0"/>
              <a:t>Implementing Integrated Performance Assessments. </a:t>
            </a:r>
            <a:r>
              <a:rPr lang="en-US" sz="1600" dirty="0"/>
              <a:t> American Council on the Teaching of Foreign Languages, 2013</a:t>
            </a:r>
          </a:p>
          <a:p>
            <a:endParaRPr lang="en-US" sz="1600" dirty="0"/>
          </a:p>
          <a:p>
            <a:r>
              <a:rPr lang="en-US" sz="1600" dirty="0" err="1"/>
              <a:t>Sandrock</a:t>
            </a:r>
            <a:r>
              <a:rPr lang="en-US" sz="1600" dirty="0"/>
              <a:t>, Paul. </a:t>
            </a:r>
            <a:r>
              <a:rPr lang="en-US" sz="1600" u="sng" dirty="0"/>
              <a:t>The Keys to Assessing Language Performance: A Teacher's Manual for Measuring Student Progress.</a:t>
            </a:r>
            <a:r>
              <a:rPr lang="en-US" sz="1600" dirty="0"/>
              <a:t>   American Council on the Teaching of Foreign Languages, 2010</a:t>
            </a:r>
          </a:p>
          <a:p>
            <a:endParaRPr lang="en-US" sz="1600" dirty="0"/>
          </a:p>
          <a:p>
            <a:r>
              <a:rPr lang="en-US" sz="1600" dirty="0"/>
              <a:t>American Council on the Teaching of Foreign Languages, 2015. </a:t>
            </a:r>
            <a:r>
              <a:rPr lang="en-US" sz="1600" dirty="0">
                <a:hlinkClick r:id="rId3"/>
              </a:rPr>
              <a:t>www.actfl.org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Battelle for Kids, 2015. FIP Your School Ohio. </a:t>
            </a:r>
            <a:r>
              <a:rPr lang="en-US" sz="1600" dirty="0">
                <a:hlinkClick r:id="rId4"/>
              </a:rPr>
              <a:t>http://portal.battelleforkids.org/FIPOhio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Kentucky Department of Education, 2015. </a:t>
            </a:r>
            <a:r>
              <a:rPr lang="en-US" sz="1600" dirty="0">
                <a:hlinkClick r:id="rId5"/>
              </a:rPr>
              <a:t>http://education.ky.gov/curriculum/wlang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National Council of State Supervisors for Languages, 2015.  </a:t>
            </a:r>
            <a:r>
              <a:rPr lang="en-US" sz="1600" dirty="0">
                <a:hlinkClick r:id="rId6"/>
              </a:rPr>
              <a:t>www.ncssfl.org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OFLA Weebly, 2015.  </a:t>
            </a:r>
            <a:r>
              <a:rPr lang="en-US" sz="1600" dirty="0">
                <a:hlinkClick r:id="rId7"/>
              </a:rPr>
              <a:t>http://oflaslo.weebly.com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Ohio Department of Education, 2015:  </a:t>
            </a:r>
            <a:r>
              <a:rPr lang="en-US" sz="1600" dirty="0">
                <a:hlinkClick r:id="rId8"/>
              </a:rPr>
              <a:t>http://education.ohio.gov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Ohio Foreign Language Association, 2015. </a:t>
            </a:r>
            <a:r>
              <a:rPr lang="en-US" sz="1600" dirty="0">
                <a:hlinkClick r:id="rId9"/>
              </a:rPr>
              <a:t>http://www.ofla-online.org/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703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8763000" cy="75895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I Run My Workshop?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1447800"/>
            <a:ext cx="8686800" cy="5105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The Central States</a:t>
            </a:r>
            <a:r>
              <a:rPr lang="en-US" sz="2000" b="1" dirty="0" smtClean="0"/>
              <a:t> </a:t>
            </a:r>
            <a:r>
              <a:rPr lang="en-US" sz="2000" b="1" dirty="0"/>
              <a:t>workshop </a:t>
            </a:r>
            <a:r>
              <a:rPr lang="en-US" sz="2000" b="1" dirty="0" smtClean="0"/>
              <a:t>was </a:t>
            </a:r>
            <a:r>
              <a:rPr lang="en-US" sz="2000" b="1" dirty="0"/>
              <a:t>similar to how we run our Ohio workshops.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 marL="457200" indent="-457200">
              <a:buFont typeface="+mj-lt"/>
              <a:buAutoNum type="alphaLcParenR"/>
            </a:pPr>
            <a:r>
              <a:rPr lang="en-US" sz="2000" b="1" dirty="0"/>
              <a:t>We incorporate continuous teacher input, sharing and </a:t>
            </a:r>
            <a:r>
              <a:rPr lang="en-US" sz="2000" b="1" dirty="0" smtClean="0"/>
              <a:t>discussion during the workshop.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             </a:t>
            </a:r>
            <a:r>
              <a:rPr lang="en-US" sz="2000" i="1" dirty="0"/>
              <a:t>This allows teachers to see that they are already doing </a:t>
            </a:r>
            <a:br>
              <a:rPr lang="en-US" sz="2000" i="1" dirty="0"/>
            </a:br>
            <a:r>
              <a:rPr lang="en-US" sz="2000" i="1" dirty="0"/>
              <a:t>             a lot of proficiency-based instruction and assessment</a:t>
            </a:r>
            <a:br>
              <a:rPr lang="en-US" sz="2000" i="1" dirty="0"/>
            </a:br>
            <a:r>
              <a:rPr lang="en-US" sz="2000" i="1" dirty="0"/>
              <a:t>             in their classrooms.</a:t>
            </a:r>
            <a:endParaRPr lang="en-US" sz="2000" dirty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/>
              <a:t>We provide concrete examples for everything we talk about.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/>
              <a:t>We share numerous resources that are already available online,</a:t>
            </a:r>
            <a:br>
              <a:rPr lang="en-US" sz="2000" b="1" dirty="0"/>
            </a:br>
            <a:r>
              <a:rPr lang="en-US" sz="2000" b="1" dirty="0"/>
              <a:t> to show teachers that they don’t have to start from scratch.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/>
          </a:p>
          <a:p>
            <a:pPr marL="457200" indent="-457200">
              <a:buFont typeface="+mj-lt"/>
              <a:buAutoNum type="alphaLcParenR" startAt="2"/>
            </a:pPr>
            <a:r>
              <a:rPr lang="en-US" sz="2000" b="1" dirty="0"/>
              <a:t>We encourage teachers to incorporate this at a pace that works for them.  </a:t>
            </a:r>
            <a:r>
              <a:rPr lang="en-US" sz="2000" i="1" dirty="0"/>
              <a:t>It may take several years to implement everything that they want to implement and to develop a repertoire of resources.</a:t>
            </a:r>
          </a:p>
          <a:p>
            <a:pPr marL="457200" indent="-457200">
              <a:buFont typeface="+mj-lt"/>
              <a:buAutoNum type="alphaLcParenR" startAt="2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1126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NOTE to Presenter: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rest of this Power Point is the framework for your workshop presentation!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9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2145234"/>
            <a:ext cx="8839200" cy="13685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Your State 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Performance to Proficiency </a:t>
            </a:r>
            <a:endParaRPr lang="en-US" sz="3600" dirty="0">
              <a:solidFill>
                <a:srgbClr val="003399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01369415"/>
              </p:ext>
            </p:extLst>
          </p:nvPr>
        </p:nvGraphicFramePr>
        <p:xfrm>
          <a:off x="2858037" y="3276600"/>
          <a:ext cx="5715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Integrated Performance-Based Assessments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78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2168</Words>
  <Application>Microsoft Office PowerPoint</Application>
  <PresentationFormat>Widescreen</PresentationFormat>
  <Paragraphs>346</Paragraphs>
  <Slides>67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Wingdings</vt:lpstr>
      <vt:lpstr>Office Theme</vt:lpstr>
      <vt:lpstr>Framework for a 3-Hour Proficiency Workshop</vt:lpstr>
      <vt:lpstr>NOTE to Presenter:</vt:lpstr>
      <vt:lpstr>PowerPoint Presentation</vt:lpstr>
      <vt:lpstr>Ideas For Moving Your State  From Performance to Proficiency</vt:lpstr>
      <vt:lpstr> Ideas For Organizing Workshops</vt:lpstr>
      <vt:lpstr> Additional Suggestions</vt:lpstr>
      <vt:lpstr> How Do I Run My Workshop?</vt:lpstr>
      <vt:lpstr>NOTE to Presenter:</vt:lpstr>
      <vt:lpstr> Integrated Performance-Based Assessments </vt:lpstr>
      <vt:lpstr>Your Contact Information</vt:lpstr>
      <vt:lpstr>Agenda</vt:lpstr>
      <vt:lpstr>Goals of this workshop</vt:lpstr>
      <vt:lpstr> Helpful Websites  </vt:lpstr>
      <vt:lpstr>(Your state)’s World Language Standards</vt:lpstr>
      <vt:lpstr>(Your state)’s World Language Standards</vt:lpstr>
      <vt:lpstr>Three Modes of Communication:</vt:lpstr>
      <vt:lpstr>90% Target Language </vt:lpstr>
      <vt:lpstr>Use of the Target Language  </vt:lpstr>
      <vt:lpstr>Performance vs Proficiency </vt:lpstr>
      <vt:lpstr> Performance vs. Proficiency</vt:lpstr>
      <vt:lpstr> Performance vs. Proficiency</vt:lpstr>
      <vt:lpstr>Importance of Communicative Proficiency</vt:lpstr>
      <vt:lpstr>ACTFL Proficiency Levels</vt:lpstr>
      <vt:lpstr>ACTFL Proficiency Levels </vt:lpstr>
      <vt:lpstr>The ACTFL Proficiency Guidelines</vt:lpstr>
      <vt:lpstr>The ACTFL Proficiency Guidelines</vt:lpstr>
      <vt:lpstr>ACTFL Proficiency Levels Defined</vt:lpstr>
      <vt:lpstr>PowerPoint Presentation</vt:lpstr>
      <vt:lpstr>PowerPoint Presentation</vt:lpstr>
      <vt:lpstr>NCSSFL-ACTFL Can-Do Statements</vt:lpstr>
      <vt:lpstr>NCSSFL-ACTFL Can-Do Statements  </vt:lpstr>
      <vt:lpstr>NCSSFL-ACTFL Can-Do Statements </vt:lpstr>
      <vt:lpstr>Backward Design</vt:lpstr>
      <vt:lpstr>Designing an IPA, Unit or Course</vt:lpstr>
      <vt:lpstr>IPAs – Integrated Performance Assessments</vt:lpstr>
      <vt:lpstr>What is an IPA?</vt:lpstr>
      <vt:lpstr> Integrated Tasks Within A Common Theme</vt:lpstr>
      <vt:lpstr>                  Three Parts of an IPA                     </vt:lpstr>
      <vt:lpstr> Where Can I Find Sample IPAs? (include other links where they can find IPAs)</vt:lpstr>
      <vt:lpstr>Designing an IPA and Unit </vt:lpstr>
      <vt:lpstr>Why use an IPA? </vt:lpstr>
      <vt:lpstr>   What Type of Tasks are in an IPA?</vt:lpstr>
      <vt:lpstr>Interpretive Mode of Communication</vt:lpstr>
      <vt:lpstr>Interpretive Communication</vt:lpstr>
      <vt:lpstr>Developing Interpretive Tasks Using the ACTFL template - Appendix D</vt:lpstr>
      <vt:lpstr>ACTFL Rubric for scoring Interpretive Tasks - Appendix F</vt:lpstr>
      <vt:lpstr>Sample Interpretive Activities</vt:lpstr>
      <vt:lpstr>Authentic Cultural Resources</vt:lpstr>
      <vt:lpstr>What is “Culture” ?</vt:lpstr>
      <vt:lpstr>How Can I Embed Culture Into My Lessons?</vt:lpstr>
      <vt:lpstr> What is an Authentic Resource?  </vt:lpstr>
      <vt:lpstr>What Type of Authentic Resource  Should I Use?</vt:lpstr>
      <vt:lpstr>Where Can I Find Authentic Resources? (Include other links that you use)</vt:lpstr>
      <vt:lpstr>Interpersonal Mode of Communication</vt:lpstr>
      <vt:lpstr>Interpersonal Communication</vt:lpstr>
      <vt:lpstr>Sample Interpersonal Activities</vt:lpstr>
      <vt:lpstr>Logistics for Assessing  Interpersonal Speaking</vt:lpstr>
      <vt:lpstr>Presentational Mode of Communication</vt:lpstr>
      <vt:lpstr>Presentational Communication</vt:lpstr>
      <vt:lpstr>Sample Presentational Activities</vt:lpstr>
      <vt:lpstr>Benefits of IPAs</vt:lpstr>
      <vt:lpstr> IPA sample</vt:lpstr>
      <vt:lpstr>Whole Group Creation of an IPA </vt:lpstr>
      <vt:lpstr>Small group - IPA creation</vt:lpstr>
      <vt:lpstr>Rubrics</vt:lpstr>
      <vt:lpstr>Rubrics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Framework for a 3-Hour Proficiency Workshop</dc:title>
  <dc:creator>Kathy Shelton</dc:creator>
  <cp:lastModifiedBy>Kathy Shelton</cp:lastModifiedBy>
  <cp:revision>37</cp:revision>
  <dcterms:created xsi:type="dcterms:W3CDTF">2015-03-08T14:16:15Z</dcterms:created>
  <dcterms:modified xsi:type="dcterms:W3CDTF">2015-03-08T16:06:51Z</dcterms:modified>
</cp:coreProperties>
</file>